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5" r:id="rId3"/>
    <p:sldId id="291" r:id="rId4"/>
    <p:sldId id="276" r:id="rId5"/>
    <p:sldId id="279" r:id="rId6"/>
    <p:sldId id="277" r:id="rId7"/>
    <p:sldId id="280" r:id="rId8"/>
    <p:sldId id="281" r:id="rId9"/>
    <p:sldId id="282" r:id="rId10"/>
    <p:sldId id="278" r:id="rId11"/>
    <p:sldId id="2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7D2"/>
    <a:srgbClr val="004167"/>
    <a:srgbClr val="FFCC00"/>
    <a:srgbClr val="002A3F"/>
    <a:srgbClr val="EF5249"/>
    <a:srgbClr val="C32430"/>
    <a:srgbClr val="DA4A54"/>
    <a:srgbClr val="2192A2"/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297C19-7347-43D1-AF04-4C07CB915A41}" v="21" dt="2022-05-10T18:40:27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5751" autoAdjust="0"/>
  </p:normalViewPr>
  <p:slideViewPr>
    <p:cSldViewPr snapToGrid="0" showGuides="1">
      <p:cViewPr varScale="1">
        <p:scale>
          <a:sx n="109" d="100"/>
          <a:sy n="109" d="100"/>
        </p:scale>
        <p:origin x="6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6C765-95B8-444F-9CE7-F790F504F68C}" type="datetimeFigureOut">
              <a:rPr lang="en-US" smtClean="0"/>
              <a:t>6/24/22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66271-2ABD-45D5-8536-10561F34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6271-2ABD-45D5-8536-10561F3490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00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6271-2ABD-45D5-8536-10561F3490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26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6271-2ABD-45D5-8536-10561F3490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8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6271-2ABD-45D5-8536-10561F3490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22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6271-2ABD-45D5-8536-10561F3490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59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6271-2ABD-45D5-8536-10561F3490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17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6271-2ABD-45D5-8536-10561F3490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12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6271-2ABD-45D5-8536-10561F3490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65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6271-2ABD-45D5-8536-10561F3490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53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6271-2ABD-45D5-8536-10561F3490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6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6271-2ABD-45D5-8536-10561F3490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1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3FB50F0-83D9-9D52-CD52-00603B584FF8}"/>
              </a:ext>
            </a:extLst>
          </p:cNvPr>
          <p:cNvSpPr/>
          <p:nvPr userDrawn="1"/>
        </p:nvSpPr>
        <p:spPr>
          <a:xfrm>
            <a:off x="0" y="3221"/>
            <a:ext cx="12192000" cy="6851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A28E5-7387-0766-DCD9-393A7608A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8999"/>
            <a:ext cx="9144000" cy="988597"/>
          </a:xfrm>
        </p:spPr>
        <p:txBody>
          <a:bodyPr anchor="b">
            <a:noAutofit/>
          </a:bodyPr>
          <a:lstStyle>
            <a:lvl1pPr algn="ctr">
              <a:defRPr sz="5400"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EC487-C108-F7D5-98B6-0A47E882C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78202"/>
            <a:ext cx="9144000" cy="72443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6E8DD1-DA4F-2EC9-2169-DA910A1A7B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8732" y="732532"/>
            <a:ext cx="2114536" cy="21145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ED5CCF-FEC3-0517-664A-A0FAA114E9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9959" y="5608417"/>
            <a:ext cx="2704610" cy="4816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CDF199A-2A88-5D21-60B8-CDE46FAC4812}"/>
              </a:ext>
            </a:extLst>
          </p:cNvPr>
          <p:cNvSpPr/>
          <p:nvPr userDrawn="1"/>
        </p:nvSpPr>
        <p:spPr>
          <a:xfrm>
            <a:off x="0" y="0"/>
            <a:ext cx="12192000" cy="579549"/>
          </a:xfrm>
          <a:prstGeom prst="rect">
            <a:avLst/>
          </a:prstGeom>
          <a:solidFill>
            <a:srgbClr val="002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C3A4A1-ABA3-1A60-D55F-7265167E676A}"/>
              </a:ext>
            </a:extLst>
          </p:cNvPr>
          <p:cNvSpPr/>
          <p:nvPr userDrawn="1"/>
        </p:nvSpPr>
        <p:spPr>
          <a:xfrm>
            <a:off x="0" y="0"/>
            <a:ext cx="12192000" cy="199623"/>
          </a:xfrm>
          <a:prstGeom prst="rect">
            <a:avLst/>
          </a:prstGeom>
          <a:solidFill>
            <a:srgbClr val="004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734F27-B6AF-1C49-1A1F-9DB6A27CC61C}"/>
              </a:ext>
            </a:extLst>
          </p:cNvPr>
          <p:cNvSpPr/>
          <p:nvPr userDrawn="1"/>
        </p:nvSpPr>
        <p:spPr>
          <a:xfrm>
            <a:off x="0" y="6278451"/>
            <a:ext cx="12192000" cy="579549"/>
          </a:xfrm>
          <a:prstGeom prst="rect">
            <a:avLst/>
          </a:prstGeom>
          <a:solidFill>
            <a:srgbClr val="002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073080-EAF9-D6C8-6589-E0DA6AA21BEA}"/>
              </a:ext>
            </a:extLst>
          </p:cNvPr>
          <p:cNvSpPr/>
          <p:nvPr userDrawn="1"/>
        </p:nvSpPr>
        <p:spPr>
          <a:xfrm>
            <a:off x="0" y="6655156"/>
            <a:ext cx="12192000" cy="199623"/>
          </a:xfrm>
          <a:prstGeom prst="rect">
            <a:avLst/>
          </a:prstGeom>
          <a:solidFill>
            <a:srgbClr val="004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9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943EC-2894-89F3-FBFD-F2E998955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6A80F-90FA-29BF-8FCE-088A9408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2A504-315D-EB26-DB76-BACB30670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03E3A-5067-4A37-8CF2-B9B791509FBE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3CF7D-12D7-C7A3-0042-7A0160712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1A5D2-192C-003A-5B05-705E0057A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7FC88C-B998-4471-8DB8-D4E051C1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8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F4E71-6CEE-09AA-791C-37A3C51DA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D8F83-C05D-24F4-BB74-06A89D3B1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FCA5F-7B9E-2011-B41F-0278BDE2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03E3A-5067-4A37-8CF2-B9B791509FBE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26080-C529-9396-1261-552DA1EA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6F843-8CB1-319D-CDB1-DC5FEA8F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7FC88C-B998-4471-8DB8-D4E051C1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3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AE280-3BDA-F83C-AE95-3D5836D6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B7B84-0A1D-6680-64D2-BCAFE85F1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E9BE5-2819-7FEC-8F14-4000C56E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03E3A-5067-4A37-8CF2-B9B791509FBE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D5D13-EADB-6BC4-BD8B-956E162D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44E60-4847-4DB2-7BC4-B297E7DE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7FC88C-B998-4471-8DB8-D4E051C1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5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8B4AB-0908-951B-AF32-0D63E8DD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4DA96-A41E-F77C-96FB-5C4446266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EB160-43A1-A41E-DC6A-BD7A7B91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03E3A-5067-4A37-8CF2-B9B791509FBE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C7195-A0C8-EC45-5D0D-E69E55442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94A1E-22F1-2FAF-779F-7C3AC438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7FC88C-B998-4471-8DB8-D4E051C1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4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7AF2-B5F1-4E96-12D2-FD7F92C3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66AE-5E6B-A711-0A1D-7F6DAFB9E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D5DAF-149F-35F0-ACA1-056413A7C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D2A66-5E22-613D-0987-CB41D359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03E3A-5067-4A37-8CF2-B9B791509FBE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DB9AF-4EC2-92F2-0058-6A9433E75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5E77C-93AA-3617-8E16-793A7F61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7FC88C-B998-4471-8DB8-D4E051C1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2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BBA6-91F0-B4C0-B5F2-856B8EC5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EDA9F-7B5C-5CFE-B9DC-63E4204B4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23DAA-B6D5-DD5D-BCF5-BB46F3E62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26A5C-79C4-AB2A-C78C-1DA08FA7C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9F32BA-EE17-DC4E-5463-9F40D347D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83EC85-CF29-1BE0-8169-E7F64FCA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03E3A-5067-4A37-8CF2-B9B791509FBE}" type="datetimeFigureOut">
              <a:rPr lang="en-US" smtClean="0"/>
              <a:t>6/24/22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EA90DD-7209-6135-B08A-CF6A8D20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49CE3A-0B88-1611-F687-628942A8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7FC88C-B998-4471-8DB8-D4E051C1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0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C1917-BBFC-9C78-03EA-615E147B3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FE3D9A-A529-C45D-1861-FD712D31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03E3A-5067-4A37-8CF2-B9B791509FBE}" type="datetimeFigureOut">
              <a:rPr lang="en-US" smtClean="0"/>
              <a:t>6/24/22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88ACF-C8C6-DB71-6C56-8B96AE990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9475F-4B79-B912-05D6-A6190F9A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7FC88C-B998-4471-8DB8-D4E051C1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9A425-616E-6E37-71C3-FBA4B419C7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03E3A-5067-4A37-8CF2-B9B791509FBE}" type="datetimeFigureOut">
              <a:rPr lang="en-US" smtClean="0"/>
              <a:t>6/24/22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E38FA2-A12E-3E1B-74EB-6D92FE1C7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2F6EB-37E9-1B67-3DE8-0F70B395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7FC88C-B998-4471-8DB8-D4E051C1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3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05F6D-1F02-05BE-57AB-7C47CE21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1002F-D7AD-8052-23C1-4A77FEC9E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4FD5D-2F71-2C2A-D10B-829F6614F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D6B47-5363-FD9D-CD08-03646091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03E3A-5067-4A37-8CF2-B9B791509FBE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D24AA-291B-5EBC-71FA-5FB532521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F88C7-776F-59B1-7330-80D67A09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7FC88C-B998-4471-8DB8-D4E051C1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0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C917-C5F2-E75D-7EF2-55E442B37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C7E2D5-6CD9-0DB5-1D4A-33477C21BE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518C7-6E9F-4EA2-2698-B354AB03E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62182-CB69-3039-658F-0B7DEA4B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03E3A-5067-4A37-8CF2-B9B791509FBE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8C3FF-89F6-7592-06F2-FED2DB0A0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BC251-A0E6-AC3A-C6F0-A08B3262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7FC88C-B998-4471-8DB8-D4E051C1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3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E248E0C5-91B8-C625-258A-E14D58821493}"/>
              </a:ext>
            </a:extLst>
          </p:cNvPr>
          <p:cNvSpPr/>
          <p:nvPr userDrawn="1"/>
        </p:nvSpPr>
        <p:spPr>
          <a:xfrm flipH="1">
            <a:off x="0" y="5590095"/>
            <a:ext cx="12192000" cy="1267905"/>
          </a:xfrm>
          <a:custGeom>
            <a:avLst/>
            <a:gdLst>
              <a:gd name="connsiteX0" fmla="*/ 0 w 12192000"/>
              <a:gd name="connsiteY0" fmla="*/ 0 h 1267905"/>
              <a:gd name="connsiteX1" fmla="*/ 12192000 w 12192000"/>
              <a:gd name="connsiteY1" fmla="*/ 0 h 1267905"/>
              <a:gd name="connsiteX2" fmla="*/ 12192000 w 12192000"/>
              <a:gd name="connsiteY2" fmla="*/ 1267905 h 1267905"/>
              <a:gd name="connsiteX3" fmla="*/ 0 w 12192000"/>
              <a:gd name="connsiteY3" fmla="*/ 1267905 h 1267905"/>
              <a:gd name="connsiteX4" fmla="*/ 0 w 12192000"/>
              <a:gd name="connsiteY4" fmla="*/ 0 h 1267905"/>
              <a:gd name="connsiteX0" fmla="*/ 0 w 12192000"/>
              <a:gd name="connsiteY0" fmla="*/ 0 h 1267905"/>
              <a:gd name="connsiteX1" fmla="*/ 12192000 w 12192000"/>
              <a:gd name="connsiteY1" fmla="*/ 506186 h 1267905"/>
              <a:gd name="connsiteX2" fmla="*/ 12192000 w 12192000"/>
              <a:gd name="connsiteY2" fmla="*/ 1267905 h 1267905"/>
              <a:gd name="connsiteX3" fmla="*/ 0 w 12192000"/>
              <a:gd name="connsiteY3" fmla="*/ 1267905 h 1267905"/>
              <a:gd name="connsiteX4" fmla="*/ 0 w 12192000"/>
              <a:gd name="connsiteY4" fmla="*/ 0 h 126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267905">
                <a:moveTo>
                  <a:pt x="0" y="0"/>
                </a:moveTo>
                <a:lnTo>
                  <a:pt x="12192000" y="506186"/>
                </a:lnTo>
                <a:lnTo>
                  <a:pt x="12192000" y="1267905"/>
                </a:lnTo>
                <a:lnTo>
                  <a:pt x="0" y="1267905"/>
                </a:lnTo>
                <a:lnTo>
                  <a:pt x="0" y="0"/>
                </a:lnTo>
                <a:close/>
              </a:path>
            </a:pathLst>
          </a:custGeom>
          <a:solidFill>
            <a:srgbClr val="004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841F1E-EE58-B454-4918-C95062F16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B3A0E-2C72-B23C-DFBB-1993CFE2F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58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5E8CB3-7FBB-02F0-F975-2890C7AA8D04}"/>
              </a:ext>
            </a:extLst>
          </p:cNvPr>
          <p:cNvSpPr/>
          <p:nvPr userDrawn="1"/>
        </p:nvSpPr>
        <p:spPr>
          <a:xfrm>
            <a:off x="0" y="5590095"/>
            <a:ext cx="12192000" cy="1267905"/>
          </a:xfrm>
          <a:custGeom>
            <a:avLst/>
            <a:gdLst>
              <a:gd name="connsiteX0" fmla="*/ 0 w 12192000"/>
              <a:gd name="connsiteY0" fmla="*/ 0 h 1267905"/>
              <a:gd name="connsiteX1" fmla="*/ 12192000 w 12192000"/>
              <a:gd name="connsiteY1" fmla="*/ 0 h 1267905"/>
              <a:gd name="connsiteX2" fmla="*/ 12192000 w 12192000"/>
              <a:gd name="connsiteY2" fmla="*/ 1267905 h 1267905"/>
              <a:gd name="connsiteX3" fmla="*/ 0 w 12192000"/>
              <a:gd name="connsiteY3" fmla="*/ 1267905 h 1267905"/>
              <a:gd name="connsiteX4" fmla="*/ 0 w 12192000"/>
              <a:gd name="connsiteY4" fmla="*/ 0 h 1267905"/>
              <a:gd name="connsiteX0" fmla="*/ 0 w 12192000"/>
              <a:gd name="connsiteY0" fmla="*/ 0 h 1267905"/>
              <a:gd name="connsiteX1" fmla="*/ 12192000 w 12192000"/>
              <a:gd name="connsiteY1" fmla="*/ 506186 h 1267905"/>
              <a:gd name="connsiteX2" fmla="*/ 12192000 w 12192000"/>
              <a:gd name="connsiteY2" fmla="*/ 1267905 h 1267905"/>
              <a:gd name="connsiteX3" fmla="*/ 0 w 12192000"/>
              <a:gd name="connsiteY3" fmla="*/ 1267905 h 1267905"/>
              <a:gd name="connsiteX4" fmla="*/ 0 w 12192000"/>
              <a:gd name="connsiteY4" fmla="*/ 0 h 126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267905">
                <a:moveTo>
                  <a:pt x="0" y="0"/>
                </a:moveTo>
                <a:lnTo>
                  <a:pt x="12192000" y="506186"/>
                </a:lnTo>
                <a:lnTo>
                  <a:pt x="12192000" y="1267905"/>
                </a:lnTo>
                <a:lnTo>
                  <a:pt x="0" y="1267905"/>
                </a:lnTo>
                <a:lnTo>
                  <a:pt x="0" y="0"/>
                </a:lnTo>
                <a:close/>
              </a:path>
            </a:pathLst>
          </a:custGeom>
          <a:solidFill>
            <a:srgbClr val="002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2A6984-5A89-C50B-4B69-ADF56E774E4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3157" y="5860620"/>
            <a:ext cx="2509157" cy="79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4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ucid.app/lucidchart/da52fa2a-e3cc-43b7-82f6-e1df8394228f/edit?invitationId=inv_afda9936-4a51-4427-a4a5-565ff8c9d43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ilge.karabacak@franklin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utlook.office365.com/owa/calendar/BilgeKarabacak@FranklinU.onmicrosoft.com/booking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D545-5D63-FA48-B78F-7578B55969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4167"/>
                </a:solidFill>
              </a:rPr>
              <a:t>Fundamental steps of research design: What awaits new students?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C00DA-A7C3-5329-90E0-D31D0422C2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4167"/>
                </a:solidFill>
              </a:rPr>
              <a:t>Bilge Karabacak, Ph.D.| Lead Faculty, Cybersecurity</a:t>
            </a:r>
          </a:p>
          <a:p>
            <a:r>
              <a:rPr lang="en-US" dirty="0">
                <a:solidFill>
                  <a:srgbClr val="004167"/>
                </a:solidFill>
              </a:rPr>
              <a:t> 6/24/2022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A8A3C2-D5BA-44CC-A77E-57B9DAB134CD}"/>
              </a:ext>
            </a:extLst>
          </p:cNvPr>
          <p:cNvSpPr/>
          <p:nvPr/>
        </p:nvSpPr>
        <p:spPr>
          <a:xfrm>
            <a:off x="1084976" y="6263054"/>
            <a:ext cx="11246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Poppins"/>
              </a:rPr>
              <a:t>RESEARCH REIMAGINED | Second Annual Doctoral Student Association Conference | June 24 - 25, 2022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04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D60A-3DD9-40A7-A17E-C37D9B6E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A3F"/>
                </a:solidFill>
              </a:rPr>
              <a:t>For questions and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1944D-FDCD-4BFE-88DB-EAFBE7445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A3F"/>
                </a:solidFill>
                <a:latin typeface="+mn-lt"/>
              </a:rPr>
              <a:t>Create an account on </a:t>
            </a:r>
            <a:r>
              <a:rPr lang="en-US" dirty="0" err="1">
                <a:solidFill>
                  <a:srgbClr val="002A3F"/>
                </a:solidFill>
                <a:latin typeface="+mn-lt"/>
              </a:rPr>
              <a:t>Lucid.app</a:t>
            </a:r>
            <a:endParaRPr lang="en-US" dirty="0">
              <a:solidFill>
                <a:srgbClr val="002A3F"/>
              </a:solidFill>
              <a:latin typeface="+mn-lt"/>
            </a:endParaRPr>
          </a:p>
          <a:p>
            <a:r>
              <a:rPr lang="en-US" dirty="0">
                <a:solidFill>
                  <a:srgbClr val="002A3F"/>
                </a:solidFill>
                <a:latin typeface="+mn-lt"/>
              </a:rPr>
              <a:t>Open the chart: </a:t>
            </a:r>
            <a:endParaRPr lang="en-US" dirty="0">
              <a:latin typeface="+mn-lt"/>
            </a:endParaRPr>
          </a:p>
          <a:p>
            <a:pPr lvl="1"/>
            <a:r>
              <a:rPr lang="en-US" dirty="0">
                <a:latin typeface="+mn-lt"/>
                <a:hlinkClick r:id="rId3"/>
              </a:rPr>
              <a:t>https://lucid.app/lucidchart/da52fa2a-e3cc-43b7-82f6-e1df8394228f/edit?invitationId=inv_afda9936-4a51-4427-a4a5-565ff8c9d437#</a:t>
            </a:r>
            <a:r>
              <a:rPr lang="en-US" dirty="0">
                <a:latin typeface="+mn-lt"/>
              </a:rPr>
              <a:t> </a:t>
            </a:r>
          </a:p>
          <a:p>
            <a:r>
              <a:rPr lang="en-US" dirty="0">
                <a:solidFill>
                  <a:srgbClr val="002A3F"/>
                </a:solidFill>
                <a:latin typeface="+mn-lt"/>
              </a:rPr>
              <a:t>Put your questions and comments on chart!</a:t>
            </a:r>
            <a:endParaRPr lang="en-US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36E38-D9DD-4E98-8DC5-081FC2D4B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747" y="4492979"/>
            <a:ext cx="5262506" cy="2051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833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AC85-0229-43D8-8EBD-A182EC63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70226-3A79-460E-BAAC-333628D3C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006" y="1649939"/>
            <a:ext cx="7013987" cy="35581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+mn-lt"/>
              </a:rPr>
              <a:t>Bilge Karabacak, </a:t>
            </a:r>
            <a:r>
              <a:rPr lang="en-US" dirty="0">
                <a:latin typeface="+mn-lt"/>
              </a:rPr>
              <a:t>Lead Faculty, Cybersecurity</a:t>
            </a:r>
          </a:p>
          <a:p>
            <a:pPr marL="0" indent="0" algn="ctr">
              <a:buNone/>
            </a:pPr>
            <a:r>
              <a:rPr lang="en-US" sz="2400" dirty="0">
                <a:latin typeface="+mn-lt"/>
              </a:rPr>
              <a:t>Department of Computing Sciences and Mathematics</a:t>
            </a:r>
          </a:p>
          <a:p>
            <a:pPr marL="457200" lvl="1" indent="0" algn="ctr">
              <a:buNone/>
            </a:pPr>
            <a:r>
              <a:rPr lang="en-US" sz="2000" dirty="0">
                <a:latin typeface="+mn-lt"/>
                <a:hlinkClick r:id="rId3"/>
              </a:rPr>
              <a:t>bilge.karabacak@franklin.edu</a:t>
            </a:r>
            <a:r>
              <a:rPr lang="en-US" sz="2000" dirty="0">
                <a:latin typeface="+mn-lt"/>
              </a:rPr>
              <a:t> </a:t>
            </a:r>
          </a:p>
          <a:p>
            <a:pPr marL="457200" lvl="1" indent="0" algn="ctr">
              <a:buNone/>
            </a:pPr>
            <a:endParaRPr lang="en-US" sz="2000" b="1" dirty="0">
              <a:latin typeface="+mn-lt"/>
            </a:endParaRPr>
          </a:p>
          <a:p>
            <a:pPr marL="457200" lvl="1" indent="0" algn="ctr">
              <a:buNone/>
            </a:pPr>
            <a:r>
              <a:rPr lang="en-US" sz="2000" b="1" dirty="0">
                <a:latin typeface="+mn-lt"/>
              </a:rPr>
              <a:t>Book an appointment: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latin typeface="+mn-lt"/>
                <a:hlinkClick r:id="rId4"/>
              </a:rPr>
              <a:t>https://outlook.office365.com/owa/calendar/BilgeKarabacak@FranklinU.onmicrosoft.com/bookings/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015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CAEA-F0AE-42E4-940A-32382D33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A3F"/>
                </a:solidFill>
              </a:rPr>
              <a:t>My Ph.D. journey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5131B2E-32D7-4AA7-B98A-367FDF412C04}"/>
              </a:ext>
            </a:extLst>
          </p:cNvPr>
          <p:cNvSpPr/>
          <p:nvPr/>
        </p:nvSpPr>
        <p:spPr>
          <a:xfrm>
            <a:off x="1664208" y="1828492"/>
            <a:ext cx="2905435" cy="1325564"/>
          </a:xfrm>
          <a:prstGeom prst="roundRect">
            <a:avLst>
              <a:gd name="adj" fmla="val 611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My 1</a:t>
            </a:r>
            <a:r>
              <a:rPr lang="en-US" sz="2400" baseline="30000" dirty="0"/>
              <a:t>st </a:t>
            </a:r>
            <a:r>
              <a:rPr lang="en-US" sz="2400" dirty="0"/>
              <a:t>Ph.D. attempt: 2003-2009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2EDD6F-B953-46C8-A0FB-88CB802F6571}"/>
              </a:ext>
            </a:extLst>
          </p:cNvPr>
          <p:cNvSpPr/>
          <p:nvPr/>
        </p:nvSpPr>
        <p:spPr>
          <a:xfrm>
            <a:off x="7406639" y="1828492"/>
            <a:ext cx="2905435" cy="1325564"/>
          </a:xfrm>
          <a:prstGeom prst="roundRect">
            <a:avLst>
              <a:gd name="adj" fmla="val 6117"/>
            </a:avLst>
          </a:prstGeom>
          <a:solidFill>
            <a:srgbClr val="004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/>
              <a:t>My 2</a:t>
            </a:r>
            <a:r>
              <a:rPr lang="en-US" sz="2400" baseline="30000" dirty="0"/>
              <a:t>nd </a:t>
            </a:r>
            <a:r>
              <a:rPr lang="en-US" sz="2400" dirty="0"/>
              <a:t>Ph.D. attempt: 2009-2015</a:t>
            </a:r>
          </a:p>
        </p:txBody>
      </p:sp>
      <p:pic>
        <p:nvPicPr>
          <p:cNvPr id="14" name="Graphic 13" descr="Diploma roll">
            <a:extLst>
              <a:ext uri="{FF2B5EF4-FFF2-40B4-BE49-F238E27FC236}">
                <a16:creationId xmlns:a16="http://schemas.microsoft.com/office/drawing/2014/main" id="{088901D2-F5D0-4427-AE79-66D90A212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9617" y="3084061"/>
            <a:ext cx="1059478" cy="105947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E914A4-E2C8-4AE7-9736-7F2D7DF62AB8}"/>
              </a:ext>
            </a:extLst>
          </p:cNvPr>
          <p:cNvCxnSpPr/>
          <p:nvPr/>
        </p:nvCxnSpPr>
        <p:spPr>
          <a:xfrm>
            <a:off x="4763281" y="2414304"/>
            <a:ext cx="2526555" cy="0"/>
          </a:xfrm>
          <a:prstGeom prst="straightConnector1">
            <a:avLst/>
          </a:prstGeom>
          <a:ln w="101600">
            <a:gradFill>
              <a:gsLst>
                <a:gs pos="0">
                  <a:srgbClr val="C00000"/>
                </a:gs>
                <a:gs pos="99000">
                  <a:srgbClr val="004167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Do's &amp; Don'ts | Patients">
            <a:extLst>
              <a:ext uri="{FF2B5EF4-FFF2-40B4-BE49-F238E27FC236}">
                <a16:creationId xmlns:a16="http://schemas.microsoft.com/office/drawing/2014/main" id="{BC677EFB-9AC8-47E0-B401-D5FB71E79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06" y="1665684"/>
            <a:ext cx="1484837" cy="58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CD2DFD6-7A15-4A32-ABB7-E3CA0B37EC2C}"/>
              </a:ext>
            </a:extLst>
          </p:cNvPr>
          <p:cNvSpPr/>
          <p:nvPr/>
        </p:nvSpPr>
        <p:spPr>
          <a:xfrm>
            <a:off x="9668022" y="6596390"/>
            <a:ext cx="25298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Image source: https://www.iamg-us.com</a:t>
            </a:r>
          </a:p>
        </p:txBody>
      </p:sp>
      <p:pic>
        <p:nvPicPr>
          <p:cNvPr id="21" name="Graphic 20" descr="Thumbs up sign">
            <a:extLst>
              <a:ext uri="{FF2B5EF4-FFF2-40B4-BE49-F238E27FC236}">
                <a16:creationId xmlns:a16="http://schemas.microsoft.com/office/drawing/2014/main" id="{DC7DB97B-2A61-4E71-9D60-8942E143B5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2659725" y="3210112"/>
            <a:ext cx="914400" cy="9144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935325E-474D-41C7-9D03-DB4FE2F751AF}"/>
              </a:ext>
            </a:extLst>
          </p:cNvPr>
          <p:cNvGrpSpPr/>
          <p:nvPr/>
        </p:nvGrpSpPr>
        <p:grpSpPr>
          <a:xfrm>
            <a:off x="2402501" y="4124513"/>
            <a:ext cx="7248113" cy="2636391"/>
            <a:chOff x="2402501" y="4124513"/>
            <a:chExt cx="7248113" cy="26363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840B6B8-E16B-4F58-B513-FD3D5C66660A}"/>
                </a:ext>
              </a:extLst>
            </p:cNvPr>
            <p:cNvGrpSpPr/>
            <p:nvPr/>
          </p:nvGrpSpPr>
          <p:grpSpPr>
            <a:xfrm>
              <a:off x="2402501" y="4124513"/>
              <a:ext cx="7248113" cy="1231585"/>
              <a:chOff x="2402501" y="4124513"/>
              <a:chExt cx="7248113" cy="123158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E62E2B-526A-4122-BD61-2C2A90AD81AA}"/>
                  </a:ext>
                </a:extLst>
              </p:cNvPr>
              <p:cNvSpPr/>
              <p:nvPr/>
            </p:nvSpPr>
            <p:spPr>
              <a:xfrm>
                <a:off x="4635215" y="4955988"/>
                <a:ext cx="29215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004167"/>
                    </a:solidFill>
                  </a:rPr>
                  <a:t>5 steps of research design</a:t>
                </a:r>
              </a:p>
            </p:txBody>
          </p:sp>
          <p:sp>
            <p:nvSpPr>
              <p:cNvPr id="3" name="Left Brace 2">
                <a:extLst>
                  <a:ext uri="{FF2B5EF4-FFF2-40B4-BE49-F238E27FC236}">
                    <a16:creationId xmlns:a16="http://schemas.microsoft.com/office/drawing/2014/main" id="{7E14DE86-1411-4A38-9B67-3358C2F51CF6}"/>
                  </a:ext>
                </a:extLst>
              </p:cNvPr>
              <p:cNvSpPr/>
              <p:nvPr/>
            </p:nvSpPr>
            <p:spPr>
              <a:xfrm rot="16200000">
                <a:off x="5663626" y="863388"/>
                <a:ext cx="725864" cy="7248113"/>
              </a:xfrm>
              <a:prstGeom prst="leftBrace">
                <a:avLst>
                  <a:gd name="adj1" fmla="val 31493"/>
                  <a:gd name="adj2" fmla="val 50000"/>
                </a:avLst>
              </a:prstGeom>
              <a:ln w="38100">
                <a:solidFill>
                  <a:srgbClr val="0041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41EF92-EF25-4EF2-9B48-2A37A9BC9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31070" y="5395312"/>
              <a:ext cx="2529860" cy="13655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7551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9B94D-DC64-4469-8A95-A832F00A4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A3F"/>
                </a:solidFill>
              </a:rPr>
              <a:t>Context of the presentation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6B7D01FA-679F-4B6D-8A54-4A35CC087EFE}"/>
              </a:ext>
            </a:extLst>
          </p:cNvPr>
          <p:cNvSpPr/>
          <p:nvPr/>
        </p:nvSpPr>
        <p:spPr>
          <a:xfrm>
            <a:off x="8317029" y="2058205"/>
            <a:ext cx="309122" cy="326571"/>
          </a:xfrm>
          <a:prstGeom prst="rightArrow">
            <a:avLst/>
          </a:prstGeom>
          <a:solidFill>
            <a:srgbClr val="004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CB16496-5B9D-4F21-9B74-ABF6BCAE0CE2}"/>
              </a:ext>
            </a:extLst>
          </p:cNvPr>
          <p:cNvSpPr/>
          <p:nvPr/>
        </p:nvSpPr>
        <p:spPr>
          <a:xfrm>
            <a:off x="8615948" y="1983341"/>
            <a:ext cx="1061139" cy="517867"/>
          </a:xfrm>
          <a:prstGeom prst="roundRect">
            <a:avLst/>
          </a:prstGeom>
          <a:solidFill>
            <a:srgbClr val="004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Oral Defense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39D32FB-86A1-43CB-B5B7-D4C4E29E7422}"/>
              </a:ext>
            </a:extLst>
          </p:cNvPr>
          <p:cNvSpPr/>
          <p:nvPr/>
        </p:nvSpPr>
        <p:spPr>
          <a:xfrm>
            <a:off x="2324320" y="1976689"/>
            <a:ext cx="3046163" cy="51786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Research Design (The context of this presentation)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E7E787EC-41A5-4328-AE9F-B811E2D66F5C}"/>
              </a:ext>
            </a:extLst>
          </p:cNvPr>
          <p:cNvSpPr/>
          <p:nvPr/>
        </p:nvSpPr>
        <p:spPr>
          <a:xfrm>
            <a:off x="5859359" y="1974856"/>
            <a:ext cx="1086046" cy="517867"/>
          </a:xfrm>
          <a:prstGeom prst="roundRect">
            <a:avLst/>
          </a:prstGeom>
          <a:solidFill>
            <a:srgbClr val="004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Research Proposal</a:t>
            </a: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D9B07645-7035-4F6E-8C15-C957974BD522}"/>
              </a:ext>
            </a:extLst>
          </p:cNvPr>
          <p:cNvSpPr/>
          <p:nvPr/>
        </p:nvSpPr>
        <p:spPr>
          <a:xfrm>
            <a:off x="5381878" y="2077447"/>
            <a:ext cx="466086" cy="326567"/>
          </a:xfrm>
          <a:prstGeom prst="rightArrow">
            <a:avLst/>
          </a:prstGeom>
          <a:solidFill>
            <a:srgbClr val="004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029026BA-2DAB-46B4-9328-0E2ACD9A9390}"/>
              </a:ext>
            </a:extLst>
          </p:cNvPr>
          <p:cNvSpPr/>
          <p:nvPr/>
        </p:nvSpPr>
        <p:spPr>
          <a:xfrm>
            <a:off x="7239101" y="1971838"/>
            <a:ext cx="1086046" cy="517867"/>
          </a:xfrm>
          <a:prstGeom prst="roundRect">
            <a:avLst/>
          </a:prstGeom>
          <a:solidFill>
            <a:srgbClr val="004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Doctoral Research</a:t>
            </a:r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0B57F46D-D89A-4500-9484-BD182620948E}"/>
              </a:ext>
            </a:extLst>
          </p:cNvPr>
          <p:cNvSpPr/>
          <p:nvPr/>
        </p:nvSpPr>
        <p:spPr>
          <a:xfrm>
            <a:off x="6932575" y="2086727"/>
            <a:ext cx="309122" cy="326571"/>
          </a:xfrm>
          <a:prstGeom prst="rightArrow">
            <a:avLst/>
          </a:prstGeom>
          <a:solidFill>
            <a:srgbClr val="004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4238EB-D51D-4CF8-B30A-8AC651B9E800}"/>
              </a:ext>
            </a:extLst>
          </p:cNvPr>
          <p:cNvGrpSpPr/>
          <p:nvPr/>
        </p:nvGrpSpPr>
        <p:grpSpPr>
          <a:xfrm>
            <a:off x="2093457" y="2489704"/>
            <a:ext cx="3488759" cy="2330707"/>
            <a:chOff x="2093457" y="2489704"/>
            <a:chExt cx="3488759" cy="2330707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0C398F-C90D-4A05-B295-7DD4572C6483}"/>
                </a:ext>
              </a:extLst>
            </p:cNvPr>
            <p:cNvCxnSpPr>
              <a:cxnSpLocks/>
            </p:cNvCxnSpPr>
            <p:nvPr/>
          </p:nvCxnSpPr>
          <p:spPr>
            <a:xfrm>
              <a:off x="2365016" y="4635745"/>
              <a:ext cx="2927406" cy="0"/>
            </a:xfrm>
            <a:prstGeom prst="straightConnector1">
              <a:avLst/>
            </a:prstGeom>
            <a:ln w="28575">
              <a:solidFill>
                <a:srgbClr val="004167"/>
              </a:solidFill>
              <a:prstDash val="lgDashDot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874F61-46C3-45A4-8C17-A28C62615C8A}"/>
                </a:ext>
              </a:extLst>
            </p:cNvPr>
            <p:cNvSpPr txBox="1"/>
            <p:nvPr/>
          </p:nvSpPr>
          <p:spPr>
            <a:xfrm>
              <a:off x="3321845" y="4451079"/>
              <a:ext cx="108932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4167"/>
                  </a:solidFill>
                </a:rPr>
                <a:t>2-3 years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6B6F7EF-5C05-4B2B-9F3F-6D007D463D73}"/>
                </a:ext>
              </a:extLst>
            </p:cNvPr>
            <p:cNvSpPr/>
            <p:nvPr/>
          </p:nvSpPr>
          <p:spPr>
            <a:xfrm rot="16200000">
              <a:off x="1076760" y="3524690"/>
              <a:ext cx="2275842" cy="242448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Start of the coursework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D972B69-9C08-41BA-89A8-4A5D151323FB}"/>
                </a:ext>
              </a:extLst>
            </p:cNvPr>
            <p:cNvSpPr/>
            <p:nvPr/>
          </p:nvSpPr>
          <p:spPr>
            <a:xfrm rot="16200000">
              <a:off x="4325990" y="3503484"/>
              <a:ext cx="2270005" cy="24244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Comprehensive exam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C26F288-9ADF-434B-AC96-1AAD7737B689}"/>
              </a:ext>
            </a:extLst>
          </p:cNvPr>
          <p:cNvSpPr/>
          <p:nvPr/>
        </p:nvSpPr>
        <p:spPr>
          <a:xfrm>
            <a:off x="2404524" y="2596576"/>
            <a:ext cx="2921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4167"/>
                </a:solidFill>
              </a:rPr>
              <a:t>5 steps of research design</a:t>
            </a:r>
          </a:p>
        </p:txBody>
      </p:sp>
    </p:spTree>
    <p:extLst>
      <p:ext uri="{BB962C8B-B14F-4D97-AF65-F5344CB8AC3E}">
        <p14:creationId xmlns:p14="http://schemas.microsoft.com/office/powerpoint/2010/main" val="169852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F61C-C9C6-44AB-B421-7D39DA5A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A3F"/>
                </a:solidFill>
              </a:rPr>
              <a:t>Step 1 of 5: Identify a field of research</a:t>
            </a:r>
            <a:endParaRPr lang="en-US" u="sng" dirty="0">
              <a:solidFill>
                <a:srgbClr val="002A3F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A4D480-B21E-4D5F-BA51-A315FDC346E5}"/>
              </a:ext>
            </a:extLst>
          </p:cNvPr>
          <p:cNvSpPr/>
          <p:nvPr/>
        </p:nvSpPr>
        <p:spPr>
          <a:xfrm>
            <a:off x="5708129" y="1999227"/>
            <a:ext cx="4916654" cy="706683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D5D4D3-4DC4-445A-8130-05E6BF924CF2}"/>
              </a:ext>
            </a:extLst>
          </p:cNvPr>
          <p:cNvSpPr/>
          <p:nvPr/>
        </p:nvSpPr>
        <p:spPr>
          <a:xfrm>
            <a:off x="2753473" y="1635137"/>
            <a:ext cx="3518461" cy="2810792"/>
          </a:xfrm>
          <a:prstGeom prst="ellipse">
            <a:avLst/>
          </a:prstGeom>
          <a:solidFill>
            <a:srgbClr val="004167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/>
              <a:t>Accounting</a:t>
            </a:r>
            <a:endParaRPr lang="en-US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BE20F09-7638-4442-9015-72C82099209B}"/>
              </a:ext>
            </a:extLst>
          </p:cNvPr>
          <p:cNvSpPr/>
          <p:nvPr/>
        </p:nvSpPr>
        <p:spPr>
          <a:xfrm>
            <a:off x="5708129" y="1596822"/>
            <a:ext cx="3518461" cy="2810792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Blockchain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7E6CED-03D3-48D0-BB0D-0774BFBA5B90}"/>
              </a:ext>
            </a:extLst>
          </p:cNvPr>
          <p:cNvGrpSpPr/>
          <p:nvPr/>
        </p:nvGrpSpPr>
        <p:grpSpPr>
          <a:xfrm>
            <a:off x="1520861" y="2669048"/>
            <a:ext cx="7865773" cy="5007149"/>
            <a:chOff x="1520861" y="2669048"/>
            <a:chExt cx="7865773" cy="500714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D742CA9-DE1B-4E9F-8ED5-E21B6B8DD9C1}"/>
                </a:ext>
              </a:extLst>
            </p:cNvPr>
            <p:cNvSpPr/>
            <p:nvPr/>
          </p:nvSpPr>
          <p:spPr>
            <a:xfrm>
              <a:off x="1673118" y="4750881"/>
              <a:ext cx="2652686" cy="706683"/>
            </a:xfrm>
            <a:prstGeom prst="roundRect">
              <a:avLst>
                <a:gd name="adj" fmla="val 15028"/>
              </a:avLst>
            </a:prstGeom>
            <a:solidFill>
              <a:srgbClr val="004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This intersection is your research </a:t>
              </a:r>
              <a:r>
                <a:rPr lang="en-US" b="1" u="sng" dirty="0"/>
                <a:t>field</a:t>
              </a:r>
              <a:r>
                <a:rPr lang="en-US" b="1" dirty="0"/>
                <a:t>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666679-8556-4208-AC5F-D527B86A0322}"/>
                </a:ext>
              </a:extLst>
            </p:cNvPr>
            <p:cNvSpPr/>
            <p:nvPr/>
          </p:nvSpPr>
          <p:spPr>
            <a:xfrm>
              <a:off x="5898133" y="2784297"/>
              <a:ext cx="197867" cy="230152"/>
            </a:xfrm>
            <a:prstGeom prst="ellipse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47AF116-9BFE-4106-B0F3-51F0B6100107}"/>
                </a:ext>
              </a:extLst>
            </p:cNvPr>
            <p:cNvSpPr/>
            <p:nvPr/>
          </p:nvSpPr>
          <p:spPr>
            <a:xfrm>
              <a:off x="6733949" y="4779195"/>
              <a:ext cx="2652685" cy="706683"/>
            </a:xfrm>
            <a:prstGeom prst="roundRect">
              <a:avLst>
                <a:gd name="adj" fmla="val 15028"/>
              </a:avLst>
            </a:prstGeom>
            <a:solidFill>
              <a:srgbClr val="004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/>
                <a:t>This small circle will be your research </a:t>
              </a:r>
              <a:r>
                <a:rPr lang="en-US" b="1" u="sng" dirty="0"/>
                <a:t>topic.</a:t>
              </a:r>
              <a:endParaRPr lang="en-US" b="1" dirty="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63E59205-C21D-425A-95B5-C92B08F88A5A}"/>
                </a:ext>
              </a:extLst>
            </p:cNvPr>
            <p:cNvSpPr/>
            <p:nvPr/>
          </p:nvSpPr>
          <p:spPr>
            <a:xfrm rot="19277642">
              <a:off x="1520861" y="4557449"/>
              <a:ext cx="5007149" cy="706683"/>
            </a:xfrm>
            <a:prstGeom prst="arc">
              <a:avLst>
                <a:gd name="adj1" fmla="val 15057153"/>
                <a:gd name="adj2" fmla="val 40328"/>
              </a:avLst>
            </a:prstGeom>
            <a:ln w="31750">
              <a:headEnd type="stealth" w="lg" len="lg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00AAC703-6346-4B4E-B8A2-54C92E408F11}"/>
                </a:ext>
              </a:extLst>
            </p:cNvPr>
            <p:cNvSpPr/>
            <p:nvPr/>
          </p:nvSpPr>
          <p:spPr>
            <a:xfrm rot="14582609" flipV="1">
              <a:off x="4606520" y="4120437"/>
              <a:ext cx="5007149" cy="2104372"/>
            </a:xfrm>
            <a:prstGeom prst="arc">
              <a:avLst>
                <a:gd name="adj1" fmla="val 16133624"/>
                <a:gd name="adj2" fmla="val 21536323"/>
              </a:avLst>
            </a:prstGeom>
            <a:ln w="31750">
              <a:headEnd type="stealth" w="lg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334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2F9D-F407-4CC5-95EE-15AE7C2D3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A3F"/>
                </a:solidFill>
              </a:rPr>
              <a:t>Step 2 of 5: Make a literature review</a:t>
            </a:r>
            <a:endParaRPr lang="en-US" u="sng" dirty="0">
              <a:solidFill>
                <a:srgbClr val="002A3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C73984-E341-472D-8182-1E98FCF92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12" y="1690688"/>
            <a:ext cx="3616598" cy="37407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AA5FDD-EF09-4787-A9B1-655E1102B180}"/>
              </a:ext>
            </a:extLst>
          </p:cNvPr>
          <p:cNvSpPr/>
          <p:nvPr/>
        </p:nvSpPr>
        <p:spPr>
          <a:xfrm>
            <a:off x="8909385" y="6596390"/>
            <a:ext cx="3292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Image source: https://bookriot.com/tree-bookshelves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3534B61-48D0-4233-8405-76A703846ABC}"/>
              </a:ext>
            </a:extLst>
          </p:cNvPr>
          <p:cNvSpPr/>
          <p:nvPr/>
        </p:nvSpPr>
        <p:spPr>
          <a:xfrm>
            <a:off x="5356776" y="1690688"/>
            <a:ext cx="2465798" cy="100238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Academic literature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1F1707-16EE-4C1C-9DFD-05FE6C4D17CF}"/>
              </a:ext>
            </a:extLst>
          </p:cNvPr>
          <p:cNvSpPr/>
          <p:nvPr/>
        </p:nvSpPr>
        <p:spPr>
          <a:xfrm>
            <a:off x="5367534" y="3059855"/>
            <a:ext cx="2465798" cy="100238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Gray literature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61A9901-27DF-4AC3-9AFE-E98B0FC1CF6F}"/>
              </a:ext>
            </a:extLst>
          </p:cNvPr>
          <p:cNvSpPr/>
          <p:nvPr/>
        </p:nvSpPr>
        <p:spPr>
          <a:xfrm>
            <a:off x="5367534" y="4429023"/>
            <a:ext cx="2465798" cy="10023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White papers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B5B23A-2DF9-4EB1-9001-04006023094A}"/>
              </a:ext>
            </a:extLst>
          </p:cNvPr>
          <p:cNvGrpSpPr/>
          <p:nvPr/>
        </p:nvGrpSpPr>
        <p:grpSpPr>
          <a:xfrm>
            <a:off x="8599698" y="1690688"/>
            <a:ext cx="3013801" cy="3740718"/>
            <a:chOff x="8644929" y="1828356"/>
            <a:chExt cx="3013801" cy="3740718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64595DD-BC49-48EA-BC23-7C95FC81B7B7}"/>
                </a:ext>
              </a:extLst>
            </p:cNvPr>
            <p:cNvSpPr/>
            <p:nvPr/>
          </p:nvSpPr>
          <p:spPr>
            <a:xfrm>
              <a:off x="8644929" y="1828356"/>
              <a:ext cx="3013801" cy="3740718"/>
            </a:xfrm>
            <a:prstGeom prst="roundRect">
              <a:avLst>
                <a:gd name="adj" fmla="val 358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EEFBC94-EFC3-4CAB-8843-3855DE97F7C5}"/>
                </a:ext>
              </a:extLst>
            </p:cNvPr>
            <p:cNvSpPr/>
            <p:nvPr/>
          </p:nvSpPr>
          <p:spPr>
            <a:xfrm>
              <a:off x="9121815" y="2295732"/>
              <a:ext cx="2060028" cy="2857181"/>
            </a:xfrm>
            <a:prstGeom prst="roundRect">
              <a:avLst>
                <a:gd name="adj" fmla="val 4422"/>
              </a:avLst>
            </a:pr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7D4B2AF-C73A-4D69-B737-889CB0C9824A}"/>
                </a:ext>
              </a:extLst>
            </p:cNvPr>
            <p:cNvGrpSpPr/>
            <p:nvPr/>
          </p:nvGrpSpPr>
          <p:grpSpPr>
            <a:xfrm>
              <a:off x="9363994" y="4044829"/>
              <a:ext cx="1592587" cy="865512"/>
              <a:chOff x="8909385" y="2886117"/>
              <a:chExt cx="1666875" cy="894923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DAAAB99-65C5-49A7-9128-DBC99A72942C}"/>
                  </a:ext>
                </a:extLst>
              </p:cNvPr>
              <p:cNvSpPr/>
              <p:nvPr/>
            </p:nvSpPr>
            <p:spPr>
              <a:xfrm>
                <a:off x="8909385" y="2886117"/>
                <a:ext cx="1666874" cy="894923"/>
              </a:xfrm>
              <a:prstGeom prst="roundRect">
                <a:avLst>
                  <a:gd name="adj" fmla="val 3501"/>
                </a:avLst>
              </a:prstGeom>
              <a:solidFill>
                <a:srgbClr val="2192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9" name="Picture 10" descr="https://about.proquest.com/globalassets/proquest/media/global/header/pq-logo-white.png">
                <a:extLst>
                  <a:ext uri="{FF2B5EF4-FFF2-40B4-BE49-F238E27FC236}">
                    <a16:creationId xmlns:a16="http://schemas.microsoft.com/office/drawing/2014/main" id="{849302A8-6D81-4335-8F1C-9A9A4D3EC4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09385" y="3019253"/>
                <a:ext cx="1666875" cy="628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B28B855-6BBB-4919-B810-EF3DDA9B1203}"/>
                </a:ext>
              </a:extLst>
            </p:cNvPr>
            <p:cNvSpPr txBox="1"/>
            <p:nvPr/>
          </p:nvSpPr>
          <p:spPr>
            <a:xfrm>
              <a:off x="9195565" y="1870306"/>
              <a:ext cx="2060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Academic literature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3B95340-0A7A-4A63-A598-B2FC13CD0876}"/>
                </a:ext>
              </a:extLst>
            </p:cNvPr>
            <p:cNvSpPr/>
            <p:nvPr/>
          </p:nvSpPr>
          <p:spPr>
            <a:xfrm>
              <a:off x="9436505" y="2402518"/>
              <a:ext cx="14306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Dissertations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F719AA2-887A-453A-99E0-8C47D71FB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55535" y="2890842"/>
              <a:ext cx="1601046" cy="968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948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E31AF-B883-4768-A6B3-DF43BC69B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A3F"/>
                </a:solidFill>
              </a:rPr>
              <a:t>Step 3 of 5: Confirm the availability of data</a:t>
            </a:r>
          </a:p>
        </p:txBody>
      </p:sp>
      <p:pic>
        <p:nvPicPr>
          <p:cNvPr id="2060" name="Picture 12" descr="Gasoline - Free industry icons">
            <a:extLst>
              <a:ext uri="{FF2B5EF4-FFF2-40B4-BE49-F238E27FC236}">
                <a16:creationId xmlns:a16="http://schemas.microsoft.com/office/drawing/2014/main" id="{3368AF0E-A916-4775-9AFA-3A3F1358B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223" y="1690688"/>
            <a:ext cx="2815119" cy="28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708580-A1BB-4D3E-A064-3155CA2838BA}"/>
              </a:ext>
            </a:extLst>
          </p:cNvPr>
          <p:cNvSpPr/>
          <p:nvPr/>
        </p:nvSpPr>
        <p:spPr>
          <a:xfrm>
            <a:off x="9682980" y="6596390"/>
            <a:ext cx="25090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Image source: https://www.flaticon.com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C496EFA-D4D8-47C0-A3A2-9BBA14D7C902}"/>
              </a:ext>
            </a:extLst>
          </p:cNvPr>
          <p:cNvSpPr/>
          <p:nvPr/>
        </p:nvSpPr>
        <p:spPr>
          <a:xfrm>
            <a:off x="2391883" y="4588800"/>
            <a:ext cx="2465798" cy="482886"/>
          </a:xfrm>
          <a:prstGeom prst="roundRect">
            <a:avLst/>
          </a:prstGeom>
          <a:solidFill>
            <a:srgbClr val="004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Research Data</a:t>
            </a:r>
          </a:p>
        </p:txBody>
      </p:sp>
      <p:pic>
        <p:nvPicPr>
          <p:cNvPr id="8" name="Picture 4" descr="Car engine - Free electronics icons">
            <a:extLst>
              <a:ext uri="{FF2B5EF4-FFF2-40B4-BE49-F238E27FC236}">
                <a16:creationId xmlns:a16="http://schemas.microsoft.com/office/drawing/2014/main" id="{8F38DE74-32B2-4F31-9C5D-C369B426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72" y="1916719"/>
            <a:ext cx="2589088" cy="25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D6CE40-F268-47F7-A8C9-CC04CFD37E58}"/>
              </a:ext>
            </a:extLst>
          </p:cNvPr>
          <p:cNvSpPr/>
          <p:nvPr/>
        </p:nvSpPr>
        <p:spPr>
          <a:xfrm>
            <a:off x="7063362" y="4588800"/>
            <a:ext cx="2465798" cy="482886"/>
          </a:xfrm>
          <a:prstGeom prst="roundRect">
            <a:avLst/>
          </a:prstGeom>
          <a:solidFill>
            <a:srgbClr val="004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Research Method</a:t>
            </a:r>
          </a:p>
        </p:txBody>
      </p:sp>
    </p:spTree>
    <p:extLst>
      <p:ext uri="{BB962C8B-B14F-4D97-AF65-F5344CB8AC3E}">
        <p14:creationId xmlns:p14="http://schemas.microsoft.com/office/powerpoint/2010/main" val="373966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7D33A-504F-482D-A992-CCA9FA30C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A3F"/>
                </a:solidFill>
              </a:rPr>
              <a:t>Step 4 of 5: Identify your research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5F75E-8990-497E-B84B-14BBE6B4B2A2}"/>
              </a:ext>
            </a:extLst>
          </p:cNvPr>
          <p:cNvSpPr/>
          <p:nvPr/>
        </p:nvSpPr>
        <p:spPr>
          <a:xfrm>
            <a:off x="9902591" y="6596390"/>
            <a:ext cx="22894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Image source: https://iconscout.com</a:t>
            </a:r>
          </a:p>
        </p:txBody>
      </p:sp>
      <p:pic>
        <p:nvPicPr>
          <p:cNvPr id="1026" name="Picture 2" descr="Simulation Icon - Download in Colored Outline Style">
            <a:extLst>
              <a:ext uri="{FF2B5EF4-FFF2-40B4-BE49-F238E27FC236}">
                <a16:creationId xmlns:a16="http://schemas.microsoft.com/office/drawing/2014/main" id="{11A4C239-3D43-4708-9FAE-B2AB3922D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90" y="1597029"/>
            <a:ext cx="3663941" cy="366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AE5F57-5DA3-40C2-8792-AC8A57073DF1}"/>
              </a:ext>
            </a:extLst>
          </p:cNvPr>
          <p:cNvGrpSpPr/>
          <p:nvPr/>
        </p:nvGrpSpPr>
        <p:grpSpPr>
          <a:xfrm>
            <a:off x="7752945" y="1923953"/>
            <a:ext cx="2664178" cy="3103752"/>
            <a:chOff x="6975288" y="1501636"/>
            <a:chExt cx="3024177" cy="3417647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20B19C91-58A4-47E2-8AE3-13C6032AB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5288" y="3025806"/>
              <a:ext cx="1893477" cy="1893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8D97BD33-AF7B-4C33-9CBB-7AFAF67E6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18461">
              <a:off x="7940685" y="1501636"/>
              <a:ext cx="2058780" cy="2058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F3CE86-6D2D-4399-B841-9F6224982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341" y="2404901"/>
              <a:ext cx="273296" cy="419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16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3BD1E-2B26-432C-BC77-638E169C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A3F"/>
                </a:solidFill>
              </a:rPr>
              <a:t>Step 5 of 5: </a:t>
            </a:r>
            <a:r>
              <a:rPr lang="tr-TR" dirty="0">
                <a:solidFill>
                  <a:srgbClr val="002A3F"/>
                </a:solidFill>
              </a:rPr>
              <a:t>Draft</a:t>
            </a:r>
            <a:r>
              <a:rPr lang="en-US" dirty="0">
                <a:solidFill>
                  <a:srgbClr val="002A3F"/>
                </a:solidFill>
              </a:rPr>
              <a:t> </a:t>
            </a:r>
            <a:r>
              <a:rPr lang="tr-TR" dirty="0">
                <a:solidFill>
                  <a:srgbClr val="002A3F"/>
                </a:solidFill>
              </a:rPr>
              <a:t>your</a:t>
            </a:r>
            <a:r>
              <a:rPr lang="en-US" dirty="0">
                <a:solidFill>
                  <a:srgbClr val="002A3F"/>
                </a:solidFill>
              </a:rPr>
              <a:t> research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58E45-7261-4F6A-AA05-4BBFA7896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65" y="2181246"/>
            <a:ext cx="1764875" cy="2687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589179-638C-4A00-AF31-4F1BEBD8FB3E}"/>
              </a:ext>
            </a:extLst>
          </p:cNvPr>
          <p:cNvSpPr/>
          <p:nvPr/>
        </p:nvSpPr>
        <p:spPr>
          <a:xfrm rot="16200000">
            <a:off x="-327113" y="3392530"/>
            <a:ext cx="2845651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" b="1" dirty="0">
                <a:solidFill>
                  <a:schemeClr val="accent4">
                    <a:lumMod val="50000"/>
                  </a:schemeClr>
                </a:solidFill>
              </a:rPr>
              <a:t>Leonardo Da Vinci, </a:t>
            </a:r>
            <a:r>
              <a:rPr lang="en-US" sz="1150" b="1" dirty="0" err="1">
                <a:solidFill>
                  <a:schemeClr val="accent4">
                    <a:lumMod val="50000"/>
                  </a:schemeClr>
                </a:solidFill>
              </a:rPr>
              <a:t>Grúa</a:t>
            </a:r>
            <a:r>
              <a:rPr lang="en-US" sz="115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150" b="1" dirty="0" err="1">
                <a:solidFill>
                  <a:schemeClr val="accent4">
                    <a:lumMod val="50000"/>
                  </a:schemeClr>
                </a:solidFill>
              </a:rPr>
              <a:t>giratoria</a:t>
            </a:r>
            <a:r>
              <a:rPr lang="en-US" sz="1150" b="1" dirty="0">
                <a:solidFill>
                  <a:schemeClr val="accent4">
                    <a:lumMod val="50000"/>
                  </a:schemeClr>
                </a:solidFill>
              </a:rPr>
              <a:t>, Jib Crane</a:t>
            </a:r>
            <a:endParaRPr lang="en-US" sz="1150" b="1" i="0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F15F0-CB2D-4A50-BDF8-7AE9A1910397}"/>
              </a:ext>
            </a:extLst>
          </p:cNvPr>
          <p:cNvSpPr/>
          <p:nvPr/>
        </p:nvSpPr>
        <p:spPr>
          <a:xfrm>
            <a:off x="8006239" y="6427113"/>
            <a:ext cx="41857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Image source: https://www.pinterest.com/pin/313633561534981577</a:t>
            </a:r>
          </a:p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https://www.lifeder.com/inventos-leonardo-da-vinci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18C442-DB5B-4B6F-B4D3-A1781F94F1C1}"/>
              </a:ext>
            </a:extLst>
          </p:cNvPr>
          <p:cNvSpPr/>
          <p:nvPr/>
        </p:nvSpPr>
        <p:spPr>
          <a:xfrm>
            <a:off x="1008309" y="4885213"/>
            <a:ext cx="228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2A3F"/>
                </a:solidFill>
              </a:rPr>
              <a:t>Draft</a:t>
            </a:r>
            <a:r>
              <a:rPr lang="en-US" b="1" dirty="0">
                <a:solidFill>
                  <a:srgbClr val="002A3F"/>
                </a:solidFill>
              </a:rPr>
              <a:t> Research Design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E3BE1B-F185-4AE9-AF1F-508BEC90D467}"/>
              </a:ext>
            </a:extLst>
          </p:cNvPr>
          <p:cNvGrpSpPr/>
          <p:nvPr/>
        </p:nvGrpSpPr>
        <p:grpSpPr>
          <a:xfrm>
            <a:off x="8371302" y="2163187"/>
            <a:ext cx="2843547" cy="3094634"/>
            <a:chOff x="8371302" y="2163187"/>
            <a:chExt cx="2843547" cy="3094634"/>
          </a:xfrm>
        </p:grpSpPr>
        <p:pic>
          <p:nvPicPr>
            <p:cNvPr id="10" name="Picture 2" descr="Los 30 Inventos de Leonardo da Vinci Más Importantes">
              <a:extLst>
                <a:ext uri="{FF2B5EF4-FFF2-40B4-BE49-F238E27FC236}">
                  <a16:creationId xmlns:a16="http://schemas.microsoft.com/office/drawing/2014/main" id="{3C2C469F-B2DF-4A0E-88EA-3D2130DAE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1302" y="2163187"/>
              <a:ext cx="2843547" cy="26879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B15CE9-0591-42FA-AA05-19D7EF5EEC48}"/>
                </a:ext>
              </a:extLst>
            </p:cNvPr>
            <p:cNvSpPr/>
            <p:nvPr/>
          </p:nvSpPr>
          <p:spPr>
            <a:xfrm>
              <a:off x="9123436" y="4888489"/>
              <a:ext cx="1339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2A3F"/>
                  </a:solidFill>
                </a:rPr>
                <a:t>Dissertation</a:t>
              </a:r>
              <a:endParaRPr lang="en-US" b="1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DE0AEEE-71FF-46F9-B764-5512BA592852}"/>
              </a:ext>
            </a:extLst>
          </p:cNvPr>
          <p:cNvGrpSpPr/>
          <p:nvPr/>
        </p:nvGrpSpPr>
        <p:grpSpPr>
          <a:xfrm>
            <a:off x="4261497" y="2163187"/>
            <a:ext cx="2843547" cy="3091358"/>
            <a:chOff x="4261497" y="2163187"/>
            <a:chExt cx="2843547" cy="30913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FDF1F3-8DF6-4969-8A08-920221C5E4AE}"/>
                </a:ext>
              </a:extLst>
            </p:cNvPr>
            <p:cNvSpPr/>
            <p:nvPr/>
          </p:nvSpPr>
          <p:spPr>
            <a:xfrm>
              <a:off x="4662534" y="4885213"/>
              <a:ext cx="19320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2A3F"/>
                  </a:solidFill>
                </a:rPr>
                <a:t>Research Proposal</a:t>
              </a:r>
              <a:endParaRPr lang="en-US" b="1" dirty="0"/>
            </a:p>
          </p:txBody>
        </p:sp>
        <p:pic>
          <p:nvPicPr>
            <p:cNvPr id="16" name="Picture 2" descr="Los 30 Inventos de Leonardo da Vinci Más Importantes">
              <a:extLst>
                <a:ext uri="{FF2B5EF4-FFF2-40B4-BE49-F238E27FC236}">
                  <a16:creationId xmlns:a16="http://schemas.microsoft.com/office/drawing/2014/main" id="{55C5798F-98B2-4975-A6B9-58B91B761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ghtScreen gridSize="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1497" y="2163187"/>
              <a:ext cx="2843547" cy="26879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BC9A5D-480C-4125-A7FB-64CB10FE06EB}"/>
              </a:ext>
            </a:extLst>
          </p:cNvPr>
          <p:cNvSpPr/>
          <p:nvPr/>
        </p:nvSpPr>
        <p:spPr>
          <a:xfrm rot="16200000">
            <a:off x="-775808" y="3416208"/>
            <a:ext cx="2829517" cy="35959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Start of the Coursework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593DD6-9A9B-4DEF-AE5C-16548F8C45E9}"/>
              </a:ext>
            </a:extLst>
          </p:cNvPr>
          <p:cNvSpPr/>
          <p:nvPr/>
        </p:nvSpPr>
        <p:spPr>
          <a:xfrm rot="16200000">
            <a:off x="2231473" y="3419264"/>
            <a:ext cx="2829516" cy="35347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Comprehensive Exam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6D64D6E-3702-4B05-ACA7-1ADDF6D87074}"/>
              </a:ext>
            </a:extLst>
          </p:cNvPr>
          <p:cNvSpPr/>
          <p:nvPr/>
        </p:nvSpPr>
        <p:spPr>
          <a:xfrm rot="16200000">
            <a:off x="6326169" y="3448823"/>
            <a:ext cx="2888633" cy="3534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Approval of the Proposal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DEA8776-AA61-4603-B6C4-ED2367564E41}"/>
              </a:ext>
            </a:extLst>
          </p:cNvPr>
          <p:cNvSpPr/>
          <p:nvPr/>
        </p:nvSpPr>
        <p:spPr>
          <a:xfrm rot="16200000">
            <a:off x="10290845" y="3448820"/>
            <a:ext cx="2888633" cy="35348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Oral Defense</a:t>
            </a:r>
          </a:p>
        </p:txBody>
      </p:sp>
    </p:spTree>
    <p:extLst>
      <p:ext uri="{BB962C8B-B14F-4D97-AF65-F5344CB8AC3E}">
        <p14:creationId xmlns:p14="http://schemas.microsoft.com/office/powerpoint/2010/main" val="317283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4" descr="Free solid - Vector Art">
            <a:extLst>
              <a:ext uri="{FF2B5EF4-FFF2-40B4-BE49-F238E27FC236}">
                <a16:creationId xmlns:a16="http://schemas.microsoft.com/office/drawing/2014/main" id="{9DB91B0C-B489-4E06-B5B6-30E853A1D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581" y="4185766"/>
            <a:ext cx="670366" cy="75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Free solid - Vector Art">
            <a:extLst>
              <a:ext uri="{FF2B5EF4-FFF2-40B4-BE49-F238E27FC236}">
                <a16:creationId xmlns:a16="http://schemas.microsoft.com/office/drawing/2014/main" id="{8BD54F30-0B6F-4253-BA72-9A3796923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710" y="4185767"/>
            <a:ext cx="670366" cy="75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Free solid - Vector Art">
            <a:extLst>
              <a:ext uri="{FF2B5EF4-FFF2-40B4-BE49-F238E27FC236}">
                <a16:creationId xmlns:a16="http://schemas.microsoft.com/office/drawing/2014/main" id="{71C59D3F-0235-4286-8F21-70D77E319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71" y="4178743"/>
            <a:ext cx="670366" cy="75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4" descr="Free solid - Vector Art">
            <a:extLst>
              <a:ext uri="{FF2B5EF4-FFF2-40B4-BE49-F238E27FC236}">
                <a16:creationId xmlns:a16="http://schemas.microsoft.com/office/drawing/2014/main" id="{94DD26F7-E419-40AD-A1B1-56E596BC8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164" y="4181669"/>
            <a:ext cx="750361" cy="75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E9B94D-DC64-4469-8A95-A832F00A4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A3F"/>
                </a:solidFill>
              </a:rPr>
              <a:t>Summary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C74CF0-AF53-4F73-A19F-0B085976B453}"/>
              </a:ext>
            </a:extLst>
          </p:cNvPr>
          <p:cNvGrpSpPr/>
          <p:nvPr/>
        </p:nvGrpSpPr>
        <p:grpSpPr>
          <a:xfrm>
            <a:off x="1126910" y="1679905"/>
            <a:ext cx="6658092" cy="3218791"/>
            <a:chOff x="1126910" y="1679905"/>
            <a:chExt cx="6658092" cy="3218791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E6B0FFA-2DB3-4587-BB52-810C343BF317}"/>
                </a:ext>
              </a:extLst>
            </p:cNvPr>
            <p:cNvCxnSpPr>
              <a:cxnSpLocks/>
            </p:cNvCxnSpPr>
            <p:nvPr/>
          </p:nvCxnSpPr>
          <p:spPr>
            <a:xfrm>
              <a:off x="1489645" y="1921564"/>
              <a:ext cx="5864618" cy="0"/>
            </a:xfrm>
            <a:prstGeom prst="straightConnector1">
              <a:avLst/>
            </a:prstGeom>
            <a:ln w="28575">
              <a:solidFill>
                <a:srgbClr val="004167"/>
              </a:solidFill>
              <a:prstDash val="lgDashDot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6177F78-F562-4B60-AD3E-F892279B3610}"/>
                </a:ext>
              </a:extLst>
            </p:cNvPr>
            <p:cNvSpPr txBox="1"/>
            <p:nvPr/>
          </p:nvSpPr>
          <p:spPr>
            <a:xfrm>
              <a:off x="3963860" y="1717398"/>
              <a:ext cx="108932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4167"/>
                  </a:solidFill>
                </a:rPr>
                <a:t>2-3 years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F5329FD0-13EE-4A05-B31A-7A590B6E9249}"/>
                </a:ext>
              </a:extLst>
            </p:cNvPr>
            <p:cNvSpPr/>
            <p:nvPr/>
          </p:nvSpPr>
          <p:spPr>
            <a:xfrm rot="16200000">
              <a:off x="-321104" y="3138701"/>
              <a:ext cx="3208009" cy="311981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Start of the Coursework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ACC2795C-32C7-417E-8EC1-E0A47474C2C4}"/>
                </a:ext>
              </a:extLst>
            </p:cNvPr>
            <p:cNvSpPr/>
            <p:nvPr/>
          </p:nvSpPr>
          <p:spPr>
            <a:xfrm rot="16200000">
              <a:off x="6028330" y="3124596"/>
              <a:ext cx="3201364" cy="311981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Comprehensive Exam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EEF047D-9FB8-42F6-87EC-6032F639DAB4}"/>
              </a:ext>
            </a:extLst>
          </p:cNvPr>
          <p:cNvGrpSpPr/>
          <p:nvPr/>
        </p:nvGrpSpPr>
        <p:grpSpPr>
          <a:xfrm>
            <a:off x="1473515" y="4887193"/>
            <a:ext cx="10306109" cy="529370"/>
            <a:chOff x="1473515" y="4887193"/>
            <a:chExt cx="10306109" cy="529370"/>
          </a:xfrm>
        </p:grpSpPr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6B7D01FA-679F-4B6D-8A54-4A35CC087EFE}"/>
                </a:ext>
              </a:extLst>
            </p:cNvPr>
            <p:cNvSpPr/>
            <p:nvPr/>
          </p:nvSpPr>
          <p:spPr>
            <a:xfrm>
              <a:off x="10419566" y="4973560"/>
              <a:ext cx="309122" cy="326571"/>
            </a:xfrm>
            <a:prstGeom prst="rightArrow">
              <a:avLst/>
            </a:prstGeom>
            <a:solidFill>
              <a:srgbClr val="004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3CB16496-5B9D-4F21-9B74-ABF6BCAE0CE2}"/>
                </a:ext>
              </a:extLst>
            </p:cNvPr>
            <p:cNvSpPr/>
            <p:nvPr/>
          </p:nvSpPr>
          <p:spPr>
            <a:xfrm>
              <a:off x="10718485" y="4898696"/>
              <a:ext cx="1061139" cy="517867"/>
            </a:xfrm>
            <a:prstGeom prst="roundRect">
              <a:avLst/>
            </a:prstGeom>
            <a:solidFill>
              <a:srgbClr val="004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/>
                <a:t>Oral Defense</a:t>
              </a: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939D32FB-86A1-43CB-B5B7-D4C4E29E7422}"/>
                </a:ext>
              </a:extLst>
            </p:cNvPr>
            <p:cNvSpPr/>
            <p:nvPr/>
          </p:nvSpPr>
          <p:spPr>
            <a:xfrm>
              <a:off x="1473515" y="4892044"/>
              <a:ext cx="5999505" cy="517867"/>
            </a:xfrm>
            <a:prstGeom prst="roundRect">
              <a:avLst/>
            </a:prstGeom>
            <a:solidFill>
              <a:srgbClr val="004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/>
                <a:t>Research Design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E7E787EC-41A5-4328-AE9F-B811E2D66F5C}"/>
                </a:ext>
              </a:extLst>
            </p:cNvPr>
            <p:cNvSpPr/>
            <p:nvPr/>
          </p:nvSpPr>
          <p:spPr>
            <a:xfrm>
              <a:off x="7961896" y="4890211"/>
              <a:ext cx="1086046" cy="517867"/>
            </a:xfrm>
            <a:prstGeom prst="roundRect">
              <a:avLst/>
            </a:prstGeom>
            <a:solidFill>
              <a:srgbClr val="004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/>
                <a:t>Research Proposal</a:t>
              </a:r>
            </a:p>
          </p:txBody>
        </p:sp>
        <p:sp>
          <p:nvSpPr>
            <p:cNvPr id="68" name="Arrow: Right 67">
              <a:extLst>
                <a:ext uri="{FF2B5EF4-FFF2-40B4-BE49-F238E27FC236}">
                  <a16:creationId xmlns:a16="http://schemas.microsoft.com/office/drawing/2014/main" id="{D9B07645-7035-4F6E-8C15-C957974BD522}"/>
                </a:ext>
              </a:extLst>
            </p:cNvPr>
            <p:cNvSpPr/>
            <p:nvPr/>
          </p:nvSpPr>
          <p:spPr>
            <a:xfrm>
              <a:off x="7484415" y="4992802"/>
              <a:ext cx="466086" cy="326567"/>
            </a:xfrm>
            <a:prstGeom prst="rightArrow">
              <a:avLst/>
            </a:prstGeom>
            <a:solidFill>
              <a:srgbClr val="004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029026BA-2DAB-46B4-9328-0E2ACD9A9390}"/>
                </a:ext>
              </a:extLst>
            </p:cNvPr>
            <p:cNvSpPr/>
            <p:nvPr/>
          </p:nvSpPr>
          <p:spPr>
            <a:xfrm>
              <a:off x="9341638" y="4887193"/>
              <a:ext cx="1086046" cy="517867"/>
            </a:xfrm>
            <a:prstGeom prst="roundRect">
              <a:avLst/>
            </a:prstGeom>
            <a:solidFill>
              <a:srgbClr val="004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/>
                <a:t>Doctoral Research</a:t>
              </a:r>
            </a:p>
          </p:txBody>
        </p:sp>
        <p:sp>
          <p:nvSpPr>
            <p:cNvPr id="101" name="Arrow: Right 100">
              <a:extLst>
                <a:ext uri="{FF2B5EF4-FFF2-40B4-BE49-F238E27FC236}">
                  <a16:creationId xmlns:a16="http://schemas.microsoft.com/office/drawing/2014/main" id="{0B57F46D-D89A-4500-9484-BD182620948E}"/>
                </a:ext>
              </a:extLst>
            </p:cNvPr>
            <p:cNvSpPr/>
            <p:nvPr/>
          </p:nvSpPr>
          <p:spPr>
            <a:xfrm>
              <a:off x="9035112" y="5002082"/>
              <a:ext cx="309122" cy="326571"/>
            </a:xfrm>
            <a:prstGeom prst="rightArrow">
              <a:avLst/>
            </a:prstGeom>
            <a:solidFill>
              <a:srgbClr val="004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8FD4D56-D127-4D04-B548-7A76525180EA}"/>
              </a:ext>
            </a:extLst>
          </p:cNvPr>
          <p:cNvGrpSpPr/>
          <p:nvPr/>
        </p:nvGrpSpPr>
        <p:grpSpPr>
          <a:xfrm>
            <a:off x="1521846" y="2121305"/>
            <a:ext cx="5888979" cy="1838710"/>
            <a:chOff x="1521846" y="2121305"/>
            <a:chExt cx="5888979" cy="1838710"/>
          </a:xfrm>
        </p:grpSpPr>
        <p:sp>
          <p:nvSpPr>
            <p:cNvPr id="82" name="Flowchart: Process 81">
              <a:extLst>
                <a:ext uri="{FF2B5EF4-FFF2-40B4-BE49-F238E27FC236}">
                  <a16:creationId xmlns:a16="http://schemas.microsoft.com/office/drawing/2014/main" id="{E2787CEE-ACC0-4C1A-9D8B-A8C4601CB0AC}"/>
                </a:ext>
              </a:extLst>
            </p:cNvPr>
            <p:cNvSpPr/>
            <p:nvPr/>
          </p:nvSpPr>
          <p:spPr>
            <a:xfrm>
              <a:off x="4816651" y="2706545"/>
              <a:ext cx="1230588" cy="635199"/>
            </a:xfrm>
            <a:prstGeom prst="flowChartProcess">
              <a:avLst/>
            </a:prstGeom>
            <a:solidFill>
              <a:srgbClr val="004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Step-3 &amp; 4</a:t>
              </a:r>
            </a:p>
          </p:txBody>
        </p:sp>
        <p:sp>
          <p:nvSpPr>
            <p:cNvPr id="84" name="Flowchart: Process 83">
              <a:extLst>
                <a:ext uri="{FF2B5EF4-FFF2-40B4-BE49-F238E27FC236}">
                  <a16:creationId xmlns:a16="http://schemas.microsoft.com/office/drawing/2014/main" id="{7B13801F-5EAD-48C6-8FC6-A0E314DCD546}"/>
                </a:ext>
              </a:extLst>
            </p:cNvPr>
            <p:cNvSpPr/>
            <p:nvPr/>
          </p:nvSpPr>
          <p:spPr>
            <a:xfrm>
              <a:off x="1521846" y="2720093"/>
              <a:ext cx="1230587" cy="635199"/>
            </a:xfrm>
            <a:prstGeom prst="flowChartProcess">
              <a:avLst/>
            </a:prstGeom>
            <a:solidFill>
              <a:srgbClr val="004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Step-1</a:t>
              </a:r>
            </a:p>
          </p:txBody>
        </p:sp>
        <p:sp>
          <p:nvSpPr>
            <p:cNvPr id="85" name="Flowchart: Process 84">
              <a:extLst>
                <a:ext uri="{FF2B5EF4-FFF2-40B4-BE49-F238E27FC236}">
                  <a16:creationId xmlns:a16="http://schemas.microsoft.com/office/drawing/2014/main" id="{596F46D5-32EE-4BDF-9D50-C9EEF5481C34}"/>
                </a:ext>
              </a:extLst>
            </p:cNvPr>
            <p:cNvSpPr/>
            <p:nvPr/>
          </p:nvSpPr>
          <p:spPr>
            <a:xfrm>
              <a:off x="3336309" y="2720094"/>
              <a:ext cx="1230587" cy="635199"/>
            </a:xfrm>
            <a:prstGeom prst="flowChartProcess">
              <a:avLst/>
            </a:prstGeom>
            <a:solidFill>
              <a:srgbClr val="004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Step-2</a:t>
              </a:r>
            </a:p>
          </p:txBody>
        </p:sp>
        <p:sp>
          <p:nvSpPr>
            <p:cNvPr id="86" name="Arrow: Circular 85">
              <a:extLst>
                <a:ext uri="{FF2B5EF4-FFF2-40B4-BE49-F238E27FC236}">
                  <a16:creationId xmlns:a16="http://schemas.microsoft.com/office/drawing/2014/main" id="{3BB989F4-19CF-48DB-90FF-B42D08250E95}"/>
                </a:ext>
              </a:extLst>
            </p:cNvPr>
            <p:cNvSpPr/>
            <p:nvPr/>
          </p:nvSpPr>
          <p:spPr>
            <a:xfrm flipH="1">
              <a:off x="2591541" y="2121305"/>
              <a:ext cx="899155" cy="978408"/>
            </a:xfrm>
            <a:prstGeom prst="circularArrow">
              <a:avLst/>
            </a:prstGeom>
            <a:solidFill>
              <a:srgbClr val="004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/>
            </a:p>
          </p:txBody>
        </p:sp>
        <p:sp>
          <p:nvSpPr>
            <p:cNvPr id="87" name="Arrow: Circular 86">
              <a:extLst>
                <a:ext uri="{FF2B5EF4-FFF2-40B4-BE49-F238E27FC236}">
                  <a16:creationId xmlns:a16="http://schemas.microsoft.com/office/drawing/2014/main" id="{98453E51-4464-4658-AD41-BAA0E11E595F}"/>
                </a:ext>
              </a:extLst>
            </p:cNvPr>
            <p:cNvSpPr/>
            <p:nvPr/>
          </p:nvSpPr>
          <p:spPr>
            <a:xfrm flipV="1">
              <a:off x="2591541" y="3005666"/>
              <a:ext cx="933671" cy="954349"/>
            </a:xfrm>
            <a:prstGeom prst="circularArrow">
              <a:avLst/>
            </a:prstGeom>
            <a:solidFill>
              <a:srgbClr val="004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/>
            </a:p>
          </p:txBody>
        </p:sp>
        <p:sp>
          <p:nvSpPr>
            <p:cNvPr id="93" name="Arrow: Right 92">
              <a:extLst>
                <a:ext uri="{FF2B5EF4-FFF2-40B4-BE49-F238E27FC236}">
                  <a16:creationId xmlns:a16="http://schemas.microsoft.com/office/drawing/2014/main" id="{DE5BD4A7-5613-46FE-8CA4-0EC02B275683}"/>
                </a:ext>
              </a:extLst>
            </p:cNvPr>
            <p:cNvSpPr/>
            <p:nvPr/>
          </p:nvSpPr>
          <p:spPr>
            <a:xfrm>
              <a:off x="4566896" y="2882871"/>
              <a:ext cx="261257" cy="326571"/>
            </a:xfrm>
            <a:prstGeom prst="rightArrow">
              <a:avLst/>
            </a:prstGeom>
            <a:solidFill>
              <a:srgbClr val="004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/>
            </a:p>
          </p:txBody>
        </p:sp>
        <p:sp>
          <p:nvSpPr>
            <p:cNvPr id="94" name="Arrow: Right 93">
              <a:extLst>
                <a:ext uri="{FF2B5EF4-FFF2-40B4-BE49-F238E27FC236}">
                  <a16:creationId xmlns:a16="http://schemas.microsoft.com/office/drawing/2014/main" id="{D022D39C-D48B-418D-AB7D-DE53FFF66079}"/>
                </a:ext>
              </a:extLst>
            </p:cNvPr>
            <p:cNvSpPr/>
            <p:nvPr/>
          </p:nvSpPr>
          <p:spPr>
            <a:xfrm>
              <a:off x="6064387" y="2871280"/>
              <a:ext cx="261257" cy="326571"/>
            </a:xfrm>
            <a:prstGeom prst="rightArrow">
              <a:avLst/>
            </a:prstGeom>
            <a:solidFill>
              <a:srgbClr val="004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/>
            </a:p>
          </p:txBody>
        </p:sp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id="{A5A2D855-31B2-46CA-9910-EDC3B9A4AEC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920090" y="1481331"/>
              <a:ext cx="12700" cy="3628926"/>
            </a:xfrm>
            <a:prstGeom prst="bentConnector3">
              <a:avLst>
                <a:gd name="adj1" fmla="val 8834488"/>
              </a:avLst>
            </a:prstGeom>
            <a:ln w="101600">
              <a:solidFill>
                <a:srgbClr val="00416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Document 6">
              <a:extLst>
                <a:ext uri="{FF2B5EF4-FFF2-40B4-BE49-F238E27FC236}">
                  <a16:creationId xmlns:a16="http://schemas.microsoft.com/office/drawing/2014/main" id="{BEC20E45-8593-42A2-A763-BD4A561DB3BC}"/>
                </a:ext>
              </a:extLst>
            </p:cNvPr>
            <p:cNvSpPr/>
            <p:nvPr/>
          </p:nvSpPr>
          <p:spPr>
            <a:xfrm>
              <a:off x="6324779" y="2717381"/>
              <a:ext cx="1086046" cy="665516"/>
            </a:xfrm>
            <a:prstGeom prst="flowChartDocument">
              <a:avLst/>
            </a:prstGeom>
            <a:solidFill>
              <a:srgbClr val="004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Step-5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D78D1F1-3651-4EC1-915B-91FB9810162B}"/>
              </a:ext>
            </a:extLst>
          </p:cNvPr>
          <p:cNvSpPr/>
          <p:nvPr/>
        </p:nvSpPr>
        <p:spPr>
          <a:xfrm>
            <a:off x="9605459" y="6596390"/>
            <a:ext cx="2582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Image source: https://www.vecteezy.com</a:t>
            </a:r>
          </a:p>
        </p:txBody>
      </p:sp>
    </p:spTree>
    <p:extLst>
      <p:ext uri="{BB962C8B-B14F-4D97-AF65-F5344CB8AC3E}">
        <p14:creationId xmlns:p14="http://schemas.microsoft.com/office/powerpoint/2010/main" val="291334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rtual knowledge fair template.potx" id="{9AF1CC5A-2DB8-4024-ADFF-3EC5390D49C2}" vid="{11440A95-D82F-409F-9CD2-4600222EE3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Virtual knowledge fair template</Template>
  <TotalTime>2715</TotalTime>
  <Words>400</Words>
  <Application>Microsoft Macintosh PowerPoint</Application>
  <PresentationFormat>Widescreen</PresentationFormat>
  <Paragraphs>82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Poppins</vt:lpstr>
      <vt:lpstr>Office Theme</vt:lpstr>
      <vt:lpstr>Fundamental steps of research design: What awaits new students?</vt:lpstr>
      <vt:lpstr>My Ph.D. journey</vt:lpstr>
      <vt:lpstr>Context of the presentation</vt:lpstr>
      <vt:lpstr>Step 1 of 5: Identify a field of research</vt:lpstr>
      <vt:lpstr>Step 2 of 5: Make a literature review</vt:lpstr>
      <vt:lpstr>Step 3 of 5: Confirm the availability of data</vt:lpstr>
      <vt:lpstr>Step 4 of 5: Identify your research method</vt:lpstr>
      <vt:lpstr>Step 5 of 5: Draft your research design</vt:lpstr>
      <vt:lpstr>Summary</vt:lpstr>
      <vt:lpstr>For questions and comments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KNOWLEDGE FAIR</dc:title>
  <dc:creator>Todd Whittaker</dc:creator>
  <cp:lastModifiedBy>Bora Pajo</cp:lastModifiedBy>
  <cp:revision>347</cp:revision>
  <dcterms:created xsi:type="dcterms:W3CDTF">2022-05-09T18:07:57Z</dcterms:created>
  <dcterms:modified xsi:type="dcterms:W3CDTF">2022-06-24T19:13:33Z</dcterms:modified>
</cp:coreProperties>
</file>