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72" r:id="rId6"/>
    <p:sldId id="296" r:id="rId7"/>
    <p:sldId id="297" r:id="rId8"/>
    <p:sldId id="273" r:id="rId9"/>
    <p:sldId id="298" r:id="rId10"/>
    <p:sldId id="274" r:id="rId11"/>
    <p:sldId id="300" r:id="rId12"/>
    <p:sldId id="301" r:id="rId13"/>
    <p:sldId id="303" r:id="rId14"/>
    <p:sldId id="306" r:id="rId15"/>
    <p:sldId id="304" r:id="rId16"/>
    <p:sldId id="281" r:id="rId17"/>
    <p:sldId id="305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9AE18-DA3F-10AE-DCDE-ABAF3397ED79}" v="554" dt="2022-06-23T21:02:09.064"/>
    <p1510:client id="{5628799A-32FA-509D-119D-F0969ADCC57E}" v="343" dt="2022-06-24T02:48:54.256"/>
    <p1510:client id="{E9D8997A-BF37-4B67-A150-61598247951B}" v="411" dt="2022-06-22T17:04:24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8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1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b="13199"/>
          <a:stretch/>
        </p:blipFill>
        <p:spPr>
          <a:xfrm>
            <a:off x="0" y="2032202"/>
            <a:ext cx="4255357" cy="43971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794" y="-36677"/>
            <a:ext cx="12192793" cy="762000"/>
          </a:xfrm>
          <a:prstGeom prst="rect">
            <a:avLst/>
          </a:prstGeom>
          <a:solidFill>
            <a:srgbClr val="0B1E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794" y="6096001"/>
            <a:ext cx="12192000" cy="762000"/>
          </a:xfrm>
          <a:prstGeom prst="rect">
            <a:avLst/>
          </a:prstGeom>
          <a:solidFill>
            <a:srgbClr val="0B1E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4" y="6189398"/>
            <a:ext cx="1608931" cy="5752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193022" y="46379"/>
            <a:ext cx="9144000" cy="595888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4000">
                <a:solidFill>
                  <a:srgbClr val="0B1E2C"/>
                </a:solidFill>
                <a:latin typeface="+mn-lt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05547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21538" y="3037897"/>
            <a:ext cx="7429501" cy="386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609589" indent="0">
              <a:buFontTx/>
              <a:buNone/>
              <a:defRPr/>
            </a:lvl2pPr>
            <a:lvl3pPr marL="1219179" indent="0">
              <a:buFontTx/>
              <a:buNone/>
              <a:defRPr/>
            </a:lvl3pPr>
            <a:lvl4pPr marL="1828768" indent="0">
              <a:buFontTx/>
              <a:buNone/>
              <a:defRPr/>
            </a:lvl4pPr>
            <a:lvl5pPr marL="2438357" indent="0">
              <a:buFontTx/>
              <a:buNone/>
              <a:defRPr/>
            </a:lvl5pPr>
          </a:lstStyle>
          <a:p>
            <a:pPr lvl="0"/>
            <a:r>
              <a:rPr lang="en-US"/>
              <a:t>ENTER PRESENTATION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22030" y="3742765"/>
            <a:ext cx="7429501" cy="1338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97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609589" indent="0">
              <a:buFontTx/>
              <a:buNone/>
              <a:defRPr sz="1697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219179" indent="0">
              <a:buFontTx/>
              <a:buNone/>
              <a:defRPr sz="1697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828768" indent="0">
              <a:buFontTx/>
              <a:buNone/>
              <a:defRPr sz="1697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438357" indent="0">
              <a:buFontTx/>
              <a:buNone/>
              <a:defRPr sz="1697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Subhead here…</a:t>
            </a:r>
          </a:p>
        </p:txBody>
      </p:sp>
    </p:spTree>
    <p:extLst>
      <p:ext uri="{BB962C8B-B14F-4D97-AF65-F5344CB8AC3E}">
        <p14:creationId xmlns:p14="http://schemas.microsoft.com/office/powerpoint/2010/main" val="416840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BCD1-E758-41B0-97AD-A857C92A2A70}" type="datetimeFigureOut">
              <a:rPr lang="en-US" smtClean="0"/>
              <a:t>6/25/22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F0D8-7641-4C63-A5B1-BB05AE01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6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5201-E6C1-42BC-9D3A-98AB31C4231F}" type="datetimeFigureOut">
              <a:rPr lang="en-US" smtClean="0"/>
              <a:t>6/25/22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C5CB-F5EF-4D07-8DC9-33F32AFA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6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assa.org/committees/womens-leadership-committe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ohiowomen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ACEWN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rgak08@franklin.edu" TargetMode="External"/><Relationship Id="rId2" Type="http://schemas.openxmlformats.org/officeDocument/2006/relationships/hyperlink" Target="mailto:Rachel.althof@frankli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microcredentials.eu/introducing-a-scheme-for-micro-credential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news.schoolsdo.org/2017/09/male-female-stereotypes-start-early-in-lif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207" y="5668346"/>
            <a:ext cx="302895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8239" y="1923015"/>
            <a:ext cx="8014885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Women in Educational Leadership: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white"/>
                </a:solidFill>
                <a:latin typeface="Georgia" panose="02040502050405020303" pitchFamily="18" charset="0"/>
              </a:rPr>
              <a:t>Kindergarten through Higher Education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n-US" sz="25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rPr>
              <a:t>Dr. Rachel Althof |</a:t>
            </a:r>
            <a:r>
              <a:rPr lang="en-US" sz="2500" i="1">
                <a:solidFill>
                  <a:schemeClr val="bg1"/>
                </a:solidFill>
                <a:latin typeface="Georgia"/>
              </a:rPr>
              <a:t> </a:t>
            </a:r>
            <a:r>
              <a:rPr kumimoji="0" lang="en-US" sz="25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rPr>
              <a:t>EdD Chair</a:t>
            </a:r>
            <a:endParaRPr lang="en-US" sz="25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</a:endParaRPr>
          </a:p>
          <a:p>
            <a:pPr algn="ctr">
              <a:defRPr/>
            </a:pPr>
            <a:r>
              <a:rPr lang="en-US" sz="2500" i="1">
                <a:solidFill>
                  <a:schemeClr val="bg1"/>
                </a:solidFill>
                <a:latin typeface="Georgia"/>
              </a:rPr>
              <a:t>Mrs. Katie Morgan | Asst. Principal-MEVSD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67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A064-D518-4B6A-B457-F11BFDCBBDA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16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tx2"/>
                </a:solidFill>
              </a:rPr>
              <a:t>Moving Forward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AD9B5-BDF1-4E71-A851-FC6DAA018092}"/>
              </a:ext>
            </a:extLst>
          </p:cNvPr>
          <p:cNvSpPr txBox="1"/>
          <p:nvPr/>
        </p:nvSpPr>
        <p:spPr>
          <a:xfrm>
            <a:off x="754411" y="1580910"/>
            <a:ext cx="9839459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Review forthcoming report, </a:t>
            </a:r>
            <a:r>
              <a:rPr lang="en-US" i="1"/>
              <a:t>The American College President: 2023 Edition.</a:t>
            </a:r>
            <a:endParaRPr lang="en-US" i="1">
              <a:cs typeface="Arial"/>
            </a:endParaRPr>
          </a:p>
          <a:p>
            <a:endParaRPr lang="en-US" i="1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What kinds of support are beneficial to women pursuing and serving in leadership positions?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How can organizations strategically recruit and retain effective female superintendents?</a:t>
            </a:r>
          </a:p>
          <a:p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How can educational leadership develop stronger mentoring for aspiring female leaders?</a:t>
            </a:r>
          </a:p>
          <a:p>
            <a:endParaRPr lang="en-US" i="1">
              <a:cs typeface="Arial"/>
            </a:endParaRPr>
          </a:p>
          <a:p>
            <a:endParaRPr lang="en-US" i="1">
              <a:highlight>
                <a:srgbClr val="FFFF00"/>
              </a:highlight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8B0C-5BCC-494C-B355-42674FB647E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16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tx2"/>
                </a:solidFill>
              </a:rPr>
              <a:t>Moving Forward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0DA27-2C0F-441E-B5E6-57965E1E2CBC}"/>
              </a:ext>
            </a:extLst>
          </p:cNvPr>
          <p:cNvSpPr txBox="1"/>
          <p:nvPr/>
        </p:nvSpPr>
        <p:spPr>
          <a:xfrm>
            <a:off x="933171" y="1951283"/>
            <a:ext cx="7289442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/>
              <a:t>Ohio Association of Secondary School Principals</a:t>
            </a:r>
            <a:endParaRPr lang="en-US" b="1">
              <a:cs typeface="Arial"/>
            </a:endParaRPr>
          </a:p>
          <a:p>
            <a:endParaRPr lang="en-US" sz="3200">
              <a:cs typeface="Arial"/>
            </a:endParaRPr>
          </a:p>
          <a:p>
            <a:r>
              <a:rPr lang="en-US" sz="3200">
                <a:cs typeface="Arial"/>
                <a:hlinkClick r:id="rId3"/>
              </a:rPr>
              <a:t>Women's Leadership Committee</a:t>
            </a:r>
            <a:endParaRPr lang="en-US" sz="3200">
              <a:cs typeface="Arial"/>
            </a:endParaRPr>
          </a:p>
          <a:p>
            <a:endParaRPr lang="en-US" sz="3200">
              <a:cs typeface="Arial"/>
            </a:endParaRPr>
          </a:p>
          <a:p>
            <a:r>
              <a:rPr lang="en-US" sz="3200">
                <a:cs typeface="Arial"/>
              </a:rPr>
              <a:t>OASSA Women's Conference</a:t>
            </a:r>
          </a:p>
          <a:p>
            <a:r>
              <a:rPr lang="en-US" sz="3200">
                <a:cs typeface="Arial"/>
              </a:rPr>
              <a:t>January 31, 2023-Feburary 1, 2023</a:t>
            </a:r>
          </a:p>
          <a:p>
            <a:endParaRPr lang="en-US" sz="3200">
              <a:cs typeface="Arial"/>
            </a:endParaRPr>
          </a:p>
          <a:p>
            <a:endParaRPr lang="en-US" sz="3200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5C309AF-467A-97F2-2331-F4C1EE6CA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760" y="2512952"/>
            <a:ext cx="4378960" cy="24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8B0C-5BCC-494C-B355-42674FB647E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16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tx2"/>
                </a:solidFill>
              </a:rPr>
              <a:t>Moving Forward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0DA27-2C0F-441E-B5E6-57965E1E2CBC}"/>
              </a:ext>
            </a:extLst>
          </p:cNvPr>
          <p:cNvSpPr txBox="1"/>
          <p:nvPr/>
        </p:nvSpPr>
        <p:spPr>
          <a:xfrm>
            <a:off x="876727" y="1452690"/>
            <a:ext cx="7289442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American Council on Education</a:t>
            </a:r>
          </a:p>
          <a:p>
            <a:r>
              <a:rPr lang="en-US" sz="3200"/>
              <a:t>Women’s Network Ohio</a:t>
            </a:r>
            <a:endParaRPr lang="en-US" sz="3200">
              <a:cs typeface="Arial"/>
            </a:endParaRPr>
          </a:p>
          <a:p>
            <a:endParaRPr lang="en-US"/>
          </a:p>
          <a:p>
            <a:r>
              <a:rPr lang="en-US">
                <a:hlinkClick r:id="rId3"/>
              </a:rPr>
              <a:t>https://www.aceohiowomen.org/</a:t>
            </a:r>
            <a:endParaRPr lang="en-US">
              <a:cs typeface="Arial"/>
            </a:endParaRPr>
          </a:p>
          <a:p>
            <a:r>
              <a:rPr lang="en-US">
                <a:hlinkClick r:id="rId4" tooltip="‎@ACEWNO on Twitter"/>
              </a:rPr>
              <a:t>‎@ACEWNO</a:t>
            </a:r>
            <a:r>
              <a:rPr lang="en-US"/>
              <a:t> 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Together We Can</a:t>
            </a:r>
          </a:p>
          <a:p>
            <a:r>
              <a:rPr lang="en-US">
                <a:cs typeface="Arial"/>
              </a:rPr>
              <a:t>24th Annual Conference</a:t>
            </a:r>
          </a:p>
          <a:p>
            <a:r>
              <a:rPr lang="en-US">
                <a:cs typeface="Arial"/>
              </a:rPr>
              <a:t>Columbus State Community College</a:t>
            </a:r>
          </a:p>
          <a:p>
            <a:r>
              <a:rPr lang="en-US">
                <a:cs typeface="Arial"/>
              </a:rPr>
              <a:t>November 4, 2022</a:t>
            </a:r>
          </a:p>
        </p:txBody>
      </p:sp>
    </p:spTree>
    <p:extLst>
      <p:ext uri="{BB962C8B-B14F-4D97-AF65-F5344CB8AC3E}">
        <p14:creationId xmlns:p14="http://schemas.microsoft.com/office/powerpoint/2010/main" val="84423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94BB-1E3A-4004-8BCF-28E499C4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7C82-CDC8-4515-8B03-BFF7A54D7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/>
              <a:t>Gagliardi, J. S., Espinosa, L. L., Turk, J.M., and Taylor, M. (2017</a:t>
            </a:r>
            <a:r>
              <a:rPr lang="en-US" sz="1400" i="1"/>
              <a:t>). American college president study 2017. </a:t>
            </a:r>
            <a:r>
              <a:rPr lang="en-US" sz="1400"/>
              <a:t>American Council on </a:t>
            </a:r>
          </a:p>
          <a:p>
            <a:pPr marL="0" indent="0">
              <a:buNone/>
            </a:pPr>
            <a:r>
              <a:rPr lang="en-US" sz="1400"/>
              <a:t>	Education.</a:t>
            </a:r>
          </a:p>
          <a:p>
            <a:pPr marL="0" indent="0">
              <a:buNone/>
            </a:pPr>
            <a:r>
              <a:rPr lang="en-US" sz="1400"/>
              <a:t>Howard, E. &amp; Gagliardi, J. (2018</a:t>
            </a:r>
            <a:r>
              <a:rPr lang="en-US" sz="1400" i="1"/>
              <a:t>). Leading the way to parity: Preparation, persistence, and the role of women presidents.</a:t>
            </a:r>
            <a:r>
              <a:rPr lang="en-US" sz="1400"/>
              <a:t> American </a:t>
            </a:r>
          </a:p>
          <a:p>
            <a:pPr marL="0" indent="0">
              <a:buNone/>
            </a:pPr>
            <a:r>
              <a:rPr lang="en-US" sz="1400"/>
              <a:t>	Council on Education.</a:t>
            </a:r>
          </a:p>
          <a:p>
            <a:pPr marL="0" indent="0">
              <a:buNone/>
            </a:pPr>
            <a:r>
              <a:rPr lang="en-US" sz="1400"/>
              <a:t>Johnson, H. L. (2017). </a:t>
            </a:r>
            <a:r>
              <a:rPr lang="en-US" sz="1400" i="1"/>
              <a:t>Pipelines, pathways, and institutional leadership: An Update on the status of women in higher education. </a:t>
            </a:r>
          </a:p>
          <a:p>
            <a:pPr marL="0" indent="0">
              <a:buNone/>
            </a:pPr>
            <a:r>
              <a:rPr lang="en-US" sz="1400" i="1"/>
              <a:t>	</a:t>
            </a:r>
            <a:r>
              <a:rPr lang="en-US" sz="1400"/>
              <a:t>American Council on Education.</a:t>
            </a:r>
          </a:p>
          <a:p>
            <a:pPr marL="0" indent="0">
              <a:buNone/>
            </a:pPr>
            <a:r>
              <a:rPr lang="en-US" sz="1400"/>
              <a:t>National Center for Education Statistics Integrated Postsecondary Education Data System. (2021). </a:t>
            </a:r>
            <a:r>
              <a:rPr lang="en-US" sz="1400" i="1"/>
              <a:t>Digest of education statistics. </a:t>
            </a:r>
          </a:p>
          <a:p>
            <a:pPr marL="0" indent="0">
              <a:buNone/>
            </a:pPr>
            <a:r>
              <a:rPr lang="en-US" sz="1400" i="1"/>
              <a:t>	</a:t>
            </a:r>
            <a:r>
              <a:rPr lang="en-US" sz="1400"/>
              <a:t>U.S. Department of Education.</a:t>
            </a:r>
          </a:p>
          <a:p>
            <a:pPr marL="0" indent="0">
              <a:buNone/>
            </a:pPr>
            <a:r>
              <a:rPr lang="en-US" sz="1400" err="1"/>
              <a:t>Silbert</a:t>
            </a:r>
            <a:r>
              <a:rPr lang="en-US" sz="1400"/>
              <a:t>, A., </a:t>
            </a:r>
            <a:r>
              <a:rPr lang="en-US" sz="1400" err="1"/>
              <a:t>Punty</a:t>
            </a:r>
            <a:r>
              <a:rPr lang="en-US" sz="1400"/>
              <a:t>, M., &amp; </a:t>
            </a:r>
            <a:r>
              <a:rPr lang="en-US" sz="1400" err="1"/>
              <a:t>Ghoniem</a:t>
            </a:r>
            <a:r>
              <a:rPr lang="en-US" sz="1400"/>
              <a:t>, E. B. (2022).</a:t>
            </a:r>
            <a:r>
              <a:rPr lang="en-US" sz="1400" i="1"/>
              <a:t>The women’s power gap at elite universities: Scaling the ivory tower. </a:t>
            </a:r>
            <a:r>
              <a:rPr lang="en-US" sz="1400"/>
              <a:t>Women’s </a:t>
            </a:r>
          </a:p>
          <a:p>
            <a:pPr marL="0" indent="0">
              <a:buNone/>
            </a:pPr>
            <a:r>
              <a:rPr lang="en-US" sz="1400"/>
              <a:t>	Power Gap Study Series.</a:t>
            </a:r>
          </a:p>
        </p:txBody>
      </p:sp>
    </p:spTree>
    <p:extLst>
      <p:ext uri="{BB962C8B-B14F-4D97-AF65-F5344CB8AC3E}">
        <p14:creationId xmlns:p14="http://schemas.microsoft.com/office/powerpoint/2010/main" val="4866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2517A-F3B8-F0CC-8632-99197D91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References 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1154-297F-8C85-3722-8AAE5C9D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16" y="1494946"/>
            <a:ext cx="10817523" cy="48689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Bernal, C. A. (2019). </a:t>
            </a:r>
            <a:r>
              <a:rPr lang="en-US" sz="1400" i="1">
                <a:ea typeface="+mn-lt"/>
                <a:cs typeface="+mn-lt"/>
              </a:rPr>
              <a:t>Examining gender inequity in the superintendency: The gatekeeper perspective</a:t>
            </a:r>
            <a:r>
              <a:rPr lang="en-US" sz="1400" i="1" dirty="0">
                <a:ea typeface="+mn-lt"/>
                <a:cs typeface="+mn-lt"/>
              </a:rPr>
              <a:t>.</a:t>
            </a: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Bishop, T. (2021).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i="1">
                <a:ea typeface="+mn-lt"/>
                <a:cs typeface="+mn-lt"/>
              </a:rPr>
              <a:t>Women </a:t>
            </a:r>
            <a:r>
              <a:rPr lang="en-US" sz="1400" i="1" dirty="0">
                <a:ea typeface="+mn-lt"/>
                <a:cs typeface="+mn-lt"/>
              </a:rPr>
              <a:t>superintendents' perspective </a:t>
            </a:r>
            <a:r>
              <a:rPr lang="en-US" sz="1400" i="1">
                <a:ea typeface="+mn-lt"/>
                <a:cs typeface="+mn-lt"/>
              </a:rPr>
              <a:t>on </a:t>
            </a:r>
            <a:r>
              <a:rPr lang="en-US" sz="1400" i="1" dirty="0">
                <a:ea typeface="+mn-lt"/>
                <a:cs typeface="+mn-lt"/>
              </a:rPr>
              <a:t>mentoring </a:t>
            </a:r>
            <a:r>
              <a:rPr lang="en-US" sz="1400">
                <a:ea typeface="+mn-lt"/>
                <a:cs typeface="+mn-lt"/>
              </a:rPr>
              <a:t>(Order No. 28718926). Available from ProQuest Dissertations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           </a:t>
            </a:r>
            <a:r>
              <a:rPr lang="en-US" sz="1400">
                <a:ea typeface="+mn-lt"/>
                <a:cs typeface="+mn-lt"/>
              </a:rPr>
              <a:t> &amp; Theses Global.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i="1">
                <a:ea typeface="+mn-lt"/>
                <a:cs typeface="+mn-lt"/>
              </a:rPr>
              <a:t>Characteristics of public school teachers</a:t>
            </a:r>
            <a:r>
              <a:rPr lang="en-US" sz="1400">
                <a:ea typeface="+mn-lt"/>
                <a:cs typeface="+mn-lt"/>
              </a:rPr>
              <a:t>. National Center for Educational Statistics. (n.d.). Retrieved March 1, 2022,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Davis, B. W., &amp; Bowers, A. J. (2019). Examining the </a:t>
            </a:r>
            <a:r>
              <a:rPr lang="en-US" sz="1400" dirty="0">
                <a:ea typeface="+mn-lt"/>
                <a:cs typeface="+mn-lt"/>
              </a:rPr>
              <a:t>career pathways </a:t>
            </a:r>
            <a:r>
              <a:rPr lang="en-US" sz="1400">
                <a:ea typeface="+mn-lt"/>
                <a:cs typeface="+mn-lt"/>
              </a:rPr>
              <a:t>of </a:t>
            </a:r>
            <a:r>
              <a:rPr lang="en-US" sz="1400" dirty="0">
                <a:ea typeface="+mn-lt"/>
                <a:cs typeface="+mn-lt"/>
              </a:rPr>
              <a:t>educators with superintendent certification</a:t>
            </a:r>
            <a:r>
              <a:rPr lang="en-US" sz="1400">
                <a:ea typeface="+mn-lt"/>
                <a:cs typeface="+mn-lt"/>
              </a:rPr>
              <a:t>. </a:t>
            </a:r>
            <a:r>
              <a:rPr lang="en-US" sz="1400" i="1">
                <a:ea typeface="+mn-lt"/>
                <a:cs typeface="+mn-lt"/>
              </a:rPr>
              <a:t>Educational 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i="1" dirty="0">
                <a:ea typeface="+mn-lt"/>
                <a:cs typeface="+mn-lt"/>
              </a:rPr>
              <a:t>          </a:t>
            </a:r>
            <a:r>
              <a:rPr lang="en-US" sz="1400" i="1">
                <a:ea typeface="+mn-lt"/>
                <a:cs typeface="+mn-lt"/>
              </a:rPr>
              <a:t>Administration Quarterly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 i="1">
                <a:ea typeface="+mn-lt"/>
                <a:cs typeface="+mn-lt"/>
              </a:rPr>
              <a:t>55</a:t>
            </a:r>
            <a:r>
              <a:rPr lang="en-US" sz="1400">
                <a:ea typeface="+mn-lt"/>
                <a:cs typeface="+mn-lt"/>
              </a:rPr>
              <a:t>(1), 3–41.   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Howard, E. R. (2016). </a:t>
            </a:r>
            <a:r>
              <a:rPr lang="en-US" sz="1400" i="1">
                <a:ea typeface="+mn-lt"/>
                <a:cs typeface="+mn-lt"/>
              </a:rPr>
              <a:t>Influence of mentorship experiences in the development of women superintendents in Texas as </a:t>
            </a: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i="1" dirty="0">
                <a:ea typeface="+mn-lt"/>
                <a:cs typeface="+mn-lt"/>
              </a:rPr>
              <a:t>          </a:t>
            </a:r>
            <a:r>
              <a:rPr lang="en-US" sz="1400" i="1">
                <a:ea typeface="+mn-lt"/>
                <a:cs typeface="+mn-lt"/>
              </a:rPr>
              <a:t>transformational leaders</a:t>
            </a:r>
            <a:r>
              <a:rPr lang="en-US" sz="1400" i="1" dirty="0">
                <a:ea typeface="+mn-lt"/>
                <a:cs typeface="+mn-lt"/>
              </a:rPr>
              <a:t> </a:t>
            </a: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McDaniel, M. G. (2020). </a:t>
            </a:r>
            <a:r>
              <a:rPr lang="en-US" sz="1400" i="1">
                <a:ea typeface="+mn-lt"/>
                <a:cs typeface="+mn-lt"/>
              </a:rPr>
              <a:t>A Study of the Career Paths of Female Aspiring School Superintendents</a:t>
            </a:r>
            <a:r>
              <a:rPr lang="en-US" sz="1400">
                <a:ea typeface="+mn-lt"/>
                <a:cs typeface="+mn-lt"/>
              </a:rPr>
              <a:t> (dissertation).</a:t>
            </a: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O'Leary, J. D. O. L. D., &amp; Ulas, E. (2010). </a:t>
            </a:r>
            <a:r>
              <a:rPr lang="en-US" sz="1400" i="1">
                <a:ea typeface="+mn-lt"/>
                <a:cs typeface="+mn-lt"/>
              </a:rPr>
              <a:t>Ohio ranks high in number of teachers with master's degrees</a:t>
            </a:r>
            <a:r>
              <a:rPr lang="en-US" sz="1400">
                <a:ea typeface="+mn-lt"/>
                <a:cs typeface="+mn-lt"/>
              </a:rPr>
              <a:t>. The Thomas B. </a:t>
            </a: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          </a:t>
            </a:r>
            <a:r>
              <a:rPr lang="en-US" sz="1400">
                <a:ea typeface="+mn-lt"/>
                <a:cs typeface="+mn-lt"/>
              </a:rPr>
              <a:t>Fordham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>
                <a:ea typeface="+mn-lt"/>
                <a:cs typeface="+mn-lt"/>
              </a:rPr>
              <a:t>Institute.     </a:t>
            </a:r>
            <a:endParaRPr lang="en-US" dirty="0"/>
          </a:p>
          <a:p>
            <a:pPr marL="0" indent="0">
              <a:buNone/>
            </a:pP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14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58AFB-FBD5-DF86-7F6D-4A77370B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Thank You &amp; Contact Information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FB1F2-9CEE-0583-3BF6-1A422557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>
                <a:cs typeface="Arial"/>
              </a:rPr>
              <a:t>Dr. Rachel Althof</a:t>
            </a:r>
          </a:p>
          <a:p>
            <a:pPr marL="0" indent="0">
              <a:buNone/>
            </a:pPr>
            <a:r>
              <a:rPr lang="en-US" sz="2200" dirty="0">
                <a:cs typeface="Arial"/>
                <a:hlinkClick r:id="rId2"/>
              </a:rPr>
              <a:t>Rachel.althof@franklin.edu</a:t>
            </a:r>
            <a:endParaRPr lang="en-US" sz="2200" dirty="0"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cs typeface="Arial"/>
              </a:rPr>
              <a:t>Ed.D. Program Chair</a:t>
            </a:r>
          </a:p>
          <a:p>
            <a:pPr marL="0" indent="0">
              <a:buNone/>
            </a:pPr>
            <a:endParaRPr lang="en-US" sz="2200">
              <a:cs typeface="Arial"/>
            </a:endParaRPr>
          </a:p>
          <a:p>
            <a:pPr marL="0" indent="0">
              <a:buNone/>
            </a:pPr>
            <a:r>
              <a:rPr lang="en-US" sz="2200" b="1" dirty="0">
                <a:cs typeface="Arial"/>
              </a:rPr>
              <a:t>Mrs. Katie Morgan</a:t>
            </a:r>
          </a:p>
          <a:p>
            <a:pPr marL="0" indent="0">
              <a:buNone/>
            </a:pPr>
            <a:r>
              <a:rPr lang="en-US" sz="2200" dirty="0">
                <a:cs typeface="Arial"/>
                <a:hlinkClick r:id="rId3"/>
              </a:rPr>
              <a:t>Morgak08@franklin.edu</a:t>
            </a:r>
            <a:endParaRPr lang="en-US" sz="2200" dirty="0"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cs typeface="Arial"/>
              </a:rPr>
              <a:t>Asst. Principal-Marysville Exempted Village Schools</a:t>
            </a:r>
          </a:p>
          <a:p>
            <a:pPr marL="0" indent="0">
              <a:buNone/>
            </a:pPr>
            <a:r>
              <a:rPr lang="en-US" sz="2200" dirty="0" err="1">
                <a:cs typeface="Arial"/>
              </a:rPr>
              <a:t>Ed.D</a:t>
            </a:r>
            <a:r>
              <a:rPr lang="en-US" sz="2200" dirty="0">
                <a:cs typeface="Arial"/>
              </a:rPr>
              <a:t> Student</a:t>
            </a:r>
          </a:p>
          <a:p>
            <a:pPr marL="0" indent="0">
              <a:buNone/>
            </a:pPr>
            <a:endParaRPr lang="en-US" sz="2200">
              <a:cs typeface="Arial"/>
            </a:endParaRPr>
          </a:p>
          <a:p>
            <a:pPr marL="0" indent="0">
              <a:buNone/>
            </a:pPr>
            <a:endParaRPr lang="en-US" sz="2200">
              <a:cs typeface="Arial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C3903F6-CDFB-6A71-3BCF-DA41CCA08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5" r="2" b="2"/>
          <a:stretch/>
        </p:blipFill>
        <p:spPr>
          <a:xfrm>
            <a:off x="7604538" y="16875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8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erson writing on a notebook">
            <a:extLst>
              <a:ext uri="{FF2B5EF4-FFF2-40B4-BE49-F238E27FC236}">
                <a16:creationId xmlns:a16="http://schemas.microsoft.com/office/drawing/2014/main" id="{AB4F36EE-2ECB-04E0-C1AE-883C0DBA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FA6F5A-CD3A-4045-B1E8-E75422F9A397}"/>
              </a:ext>
            </a:extLst>
          </p:cNvPr>
          <p:cNvSpPr txBox="1">
            <a:spLocks/>
          </p:cNvSpPr>
          <p:nvPr/>
        </p:nvSpPr>
        <p:spPr>
          <a:xfrm>
            <a:off x="6963508" y="365125"/>
            <a:ext cx="4390291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Understanding the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0C39F-DC96-4F2A-BCB6-477951579C61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K-12 Education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Female dominated (74%)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Balance in principalship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Central office gender gaps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Superintendent Position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536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FA6F5A-CD3A-4045-B1E8-E75422F9A397}"/>
              </a:ext>
            </a:extLst>
          </p:cNvPr>
          <p:cNvSpPr txBox="1">
            <a:spLocks/>
          </p:cNvSpPr>
          <p:nvPr/>
        </p:nvSpPr>
        <p:spPr>
          <a:xfrm>
            <a:off x="818908" y="209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Theme 1: Entry 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0C39F-DC96-4F2A-BCB6-477951579C61}"/>
              </a:ext>
            </a:extLst>
          </p:cNvPr>
          <p:cNvSpPr txBox="1"/>
          <p:nvPr/>
        </p:nvSpPr>
        <p:spPr>
          <a:xfrm>
            <a:off x="818908" y="1535413"/>
            <a:ext cx="10768313" cy="2631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Fewer entry points to superintendency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Elementary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Building principal experience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Content Placeholder 6" descr="A picture containing indoor, jigsaw puzzle, decorated&#10;&#10;Description automatically generated">
            <a:extLst>
              <a:ext uri="{FF2B5EF4-FFF2-40B4-BE49-F238E27FC236}">
                <a16:creationId xmlns:a16="http://schemas.microsoft.com/office/drawing/2014/main" id="{8B7245AB-9D9C-B04D-B649-0D2D453DD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97424" y="2516767"/>
            <a:ext cx="3816482" cy="2423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B30D36-DFBE-1C45-A570-50E209795FDD}"/>
              </a:ext>
            </a:extLst>
          </p:cNvPr>
          <p:cNvSpPr txBox="1"/>
          <p:nvPr/>
        </p:nvSpPr>
        <p:spPr>
          <a:xfrm>
            <a:off x="8427089" y="4990832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microcredentials.eu/introducing-a-scheme-for-micro-credentia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01774A-2632-4567-AB33-D0E0164C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96" y="2102256"/>
            <a:ext cx="7367832" cy="28428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9FD81F-DF87-4D03-BC97-B8EE2BBDCE32}"/>
              </a:ext>
            </a:extLst>
          </p:cNvPr>
          <p:cNvSpPr txBox="1">
            <a:spLocks/>
          </p:cNvSpPr>
          <p:nvPr/>
        </p:nvSpPr>
        <p:spPr>
          <a:xfrm>
            <a:off x="922212" y="372139"/>
            <a:ext cx="10515600" cy="82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2"/>
                </a:solidFill>
              </a:rPr>
              <a:t>Leadership in Higher Education: Entry Points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E85794-E31A-494F-BA1A-94DBBA03E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255" y="1459570"/>
            <a:ext cx="4972050" cy="381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FDDC00-D2DF-485F-8C38-679D4E7876AC}"/>
              </a:ext>
            </a:extLst>
          </p:cNvPr>
          <p:cNvSpPr/>
          <p:nvPr/>
        </p:nvSpPr>
        <p:spPr>
          <a:xfrm>
            <a:off x="8021290" y="4945096"/>
            <a:ext cx="1792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(</a:t>
            </a:r>
            <a:r>
              <a:rPr lang="en-US" sz="1200" err="1"/>
              <a:t>Silbert</a:t>
            </a:r>
            <a:r>
              <a:rPr lang="en-US" sz="1200"/>
              <a:t>, A.,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71007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FA6F5A-CD3A-4045-B1E8-E75422F9A397}"/>
              </a:ext>
            </a:extLst>
          </p:cNvPr>
          <p:cNvSpPr txBox="1">
            <a:spLocks/>
          </p:cNvSpPr>
          <p:nvPr/>
        </p:nvSpPr>
        <p:spPr>
          <a:xfrm>
            <a:off x="818908" y="209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Theme 2: Credentials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0C39F-DC96-4F2A-BCB6-477951579C61}"/>
              </a:ext>
            </a:extLst>
          </p:cNvPr>
          <p:cNvSpPr txBox="1"/>
          <p:nvPr/>
        </p:nvSpPr>
        <p:spPr>
          <a:xfrm>
            <a:off x="692552" y="1483489"/>
            <a:ext cx="10768313" cy="21390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Women do not obtain superintendent licensure at same rate as 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More female teachers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Female superintendents tend to amass more classroom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Other specialized licensure pursuits</a:t>
            </a:r>
            <a:endParaRPr lang="en-US" sz="2000"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B63165-4747-0E42-B721-7151B2A78891}"/>
              </a:ext>
            </a:extLst>
          </p:cNvPr>
          <p:cNvSpPr txBox="1"/>
          <p:nvPr/>
        </p:nvSpPr>
        <p:spPr>
          <a:xfrm>
            <a:off x="5190978" y="4051495"/>
            <a:ext cx="344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INSERT DATA VIS HERE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E7CD01-B2C1-2829-480D-6480BF196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48" y="2817558"/>
            <a:ext cx="5416175" cy="26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8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AF03-09EA-4206-AF90-EA2D6A4DA5A7}"/>
              </a:ext>
            </a:extLst>
          </p:cNvPr>
          <p:cNvSpPr txBox="1">
            <a:spLocks/>
          </p:cNvSpPr>
          <p:nvPr/>
        </p:nvSpPr>
        <p:spPr>
          <a:xfrm>
            <a:off x="722290" y="-391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2"/>
                </a:solidFill>
              </a:rPr>
              <a:t>Leadership in Higher Education: Credentials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C38FD-6DEE-43E5-B8C5-B9E9374A4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55" y="2023743"/>
            <a:ext cx="4933469" cy="3111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7A8627-0D8C-467C-A5EA-9F1F5544FC1A}"/>
              </a:ext>
            </a:extLst>
          </p:cNvPr>
          <p:cNvSpPr txBox="1">
            <a:spLocks/>
          </p:cNvSpPr>
          <p:nvPr/>
        </p:nvSpPr>
        <p:spPr>
          <a:xfrm>
            <a:off x="2222515" y="1141540"/>
            <a:ext cx="8046775" cy="88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>
                <a:solidFill>
                  <a:schemeClr val="tx2"/>
                </a:solidFill>
              </a:rPr>
              <a:t>Characteristics of Presidents by Gender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45BD1-2CA1-401D-A51F-E659BCD0ACDC}"/>
              </a:ext>
            </a:extLst>
          </p:cNvPr>
          <p:cNvSpPr/>
          <p:nvPr/>
        </p:nvSpPr>
        <p:spPr>
          <a:xfrm>
            <a:off x="6360997" y="4858624"/>
            <a:ext cx="2085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(Howard &amp; Gagliardi, 2018</a:t>
            </a:r>
            <a:r>
              <a:rPr lang="en-US" sz="1200" i="1"/>
              <a:t>)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1664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FA6F5A-CD3A-4045-B1E8-E75422F9A397}"/>
              </a:ext>
            </a:extLst>
          </p:cNvPr>
          <p:cNvSpPr txBox="1">
            <a:spLocks/>
          </p:cNvSpPr>
          <p:nvPr/>
        </p:nvSpPr>
        <p:spPr>
          <a:xfrm>
            <a:off x="818908" y="209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Theme 3: Pursuit &amp; Choice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0C39F-DC96-4F2A-BCB6-477951579C61}"/>
              </a:ext>
            </a:extLst>
          </p:cNvPr>
          <p:cNvSpPr txBox="1"/>
          <p:nvPr/>
        </p:nvSpPr>
        <p:spPr>
          <a:xfrm>
            <a:off x="692552" y="1483489"/>
            <a:ext cx="10768313" cy="21390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Women pursue the position of superintendent at a lower rate than 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Support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Advice/mentorship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Family/gender roles</a:t>
            </a:r>
            <a:endParaRPr lang="en-US" sz="2000"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8C95F2BD-25BD-2348-A159-0311CDB5C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54033" y="2059363"/>
            <a:ext cx="4884454" cy="343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DDF17A-33AE-404D-8C3E-9CD17C74C6B0}"/>
              </a:ext>
            </a:extLst>
          </p:cNvPr>
          <p:cNvSpPr txBox="1"/>
          <p:nvPr/>
        </p:nvSpPr>
        <p:spPr>
          <a:xfrm>
            <a:off x="6096000" y="5490691"/>
            <a:ext cx="170481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news.schoolsdo.org/2017/09/male-female-stereotypes-start-early-in-lif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</a:t>
            </a:r>
            <a:r>
              <a:rPr lang="en-US" sz="700" err="1">
                <a:solidFill>
                  <a:srgbClr val="FFFFFF"/>
                </a:solidFill>
              </a:rPr>
              <a:t>Unknon</a:t>
            </a:r>
            <a:r>
              <a:rPr lang="en-US" sz="700">
                <a:solidFill>
                  <a:srgbClr val="FFFFFF"/>
                </a:solidFill>
              </a:rPr>
              <a:t> </a:t>
            </a:r>
            <a:r>
              <a:rPr lang="en-US" sz="700" err="1">
                <a:solidFill>
                  <a:srgbClr val="FFFFFF"/>
                </a:solidFill>
              </a:rPr>
              <a:t>Athor</a:t>
            </a:r>
            <a:r>
              <a:rPr lang="en-US" sz="700">
                <a:solidFill>
                  <a:srgbClr val="FFFFFF"/>
                </a:solidFill>
              </a:rPr>
              <a:t>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2E4603-B7CD-4F87-AA6B-D5AF732D9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" y="1764271"/>
            <a:ext cx="11372045" cy="3329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4AB0F3-76EF-455B-A6C6-F7E67B0F06E8}"/>
              </a:ext>
            </a:extLst>
          </p:cNvPr>
          <p:cNvSpPr txBox="1">
            <a:spLocks/>
          </p:cNvSpPr>
          <p:nvPr/>
        </p:nvSpPr>
        <p:spPr>
          <a:xfrm>
            <a:off x="93049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2"/>
                </a:solidFill>
              </a:rPr>
              <a:t>Leadership in Higher Education: </a:t>
            </a:r>
          </a:p>
          <a:p>
            <a:r>
              <a:rPr lang="en-US" sz="3200">
                <a:solidFill>
                  <a:schemeClr val="tx2"/>
                </a:solidFill>
              </a:rPr>
              <a:t>Pursuit and Choice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1D1E70-B1C8-4D7E-B115-2C9ECE3749AB}"/>
              </a:ext>
            </a:extLst>
          </p:cNvPr>
          <p:cNvSpPr/>
          <p:nvPr/>
        </p:nvSpPr>
        <p:spPr>
          <a:xfrm>
            <a:off x="10068218" y="4955229"/>
            <a:ext cx="1806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(Gagliardi, et al., 2017</a:t>
            </a:r>
            <a:r>
              <a:rPr lang="en-US" sz="1200" i="1"/>
              <a:t>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7286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2F40FA7-1153-45E3-90EA-7E5D0DC54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36" y="2035992"/>
            <a:ext cx="9591528" cy="31928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426EF7-D2CF-4E69-A513-91C3F33183E2}"/>
              </a:ext>
            </a:extLst>
          </p:cNvPr>
          <p:cNvSpPr txBox="1">
            <a:spLocks/>
          </p:cNvSpPr>
          <p:nvPr/>
        </p:nvSpPr>
        <p:spPr>
          <a:xfrm>
            <a:off x="96913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2"/>
                </a:solidFill>
              </a:rPr>
              <a:t>Leadership in Higher Education: </a:t>
            </a:r>
          </a:p>
          <a:p>
            <a:r>
              <a:rPr lang="en-US" sz="3200">
                <a:solidFill>
                  <a:schemeClr val="tx2"/>
                </a:solidFill>
              </a:rPr>
              <a:t>Pursuit and Choice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93E7C8-5488-4D98-B1B6-F6E6BCF102B6}"/>
              </a:ext>
            </a:extLst>
          </p:cNvPr>
          <p:cNvSpPr/>
          <p:nvPr/>
        </p:nvSpPr>
        <p:spPr>
          <a:xfrm>
            <a:off x="8806774" y="4951825"/>
            <a:ext cx="1806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(Gagliardi, et al., 2017</a:t>
            </a:r>
            <a:r>
              <a:rPr lang="en-US" sz="1200" i="1"/>
              <a:t>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961384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ranklin University Brand">
      <a:dk1>
        <a:sysClr val="windowText" lastClr="000000"/>
      </a:dk1>
      <a:lt1>
        <a:sysClr val="window" lastClr="FFFFFF"/>
      </a:lt1>
      <a:dk2>
        <a:srgbClr val="002B54"/>
      </a:dk2>
      <a:lt2>
        <a:srgbClr val="C5C3C3"/>
      </a:lt2>
      <a:accent1>
        <a:srgbClr val="3B6E8F"/>
      </a:accent1>
      <a:accent2>
        <a:srgbClr val="B9E0F7"/>
      </a:accent2>
      <a:accent3>
        <a:srgbClr val="B0BC22"/>
      </a:accent3>
      <a:accent4>
        <a:srgbClr val="6D8D24"/>
      </a:accent4>
      <a:accent5>
        <a:srgbClr val="F6A01A"/>
      </a:accent5>
      <a:accent6>
        <a:srgbClr val="571C1F"/>
      </a:accent6>
      <a:hlink>
        <a:srgbClr val="73AFB6"/>
      </a:hlink>
      <a:folHlink>
        <a:srgbClr val="3B6E8F"/>
      </a:folHlink>
    </a:clrScheme>
    <a:fontScheme name="Franklin University Bra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36943B3B95DF4382E3BC4D7A760015" ma:contentTypeVersion="13" ma:contentTypeDescription="Create a new document." ma:contentTypeScope="" ma:versionID="5b3b89a28b4e4372f27a0b2577704950">
  <xsd:schema xmlns:xsd="http://www.w3.org/2001/XMLSchema" xmlns:xs="http://www.w3.org/2001/XMLSchema" xmlns:p="http://schemas.microsoft.com/office/2006/metadata/properties" xmlns:ns3="9ba22321-9bf4-4f3d-8bda-93f96d287cf3" xmlns:ns4="101be364-2db7-422d-b1f7-c9f4809036a8" targetNamespace="http://schemas.microsoft.com/office/2006/metadata/properties" ma:root="true" ma:fieldsID="6c5c512def4fb12a06cd585e947b631a" ns3:_="" ns4:_="">
    <xsd:import namespace="9ba22321-9bf4-4f3d-8bda-93f96d287cf3"/>
    <xsd:import namespace="101be364-2db7-422d-b1f7-c9f4809036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22321-9bf4-4f3d-8bda-93f96d287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be364-2db7-422d-b1f7-c9f4809036a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F79038-1D15-4A31-B277-BDB331AD779C}">
  <ds:schemaRefs>
    <ds:schemaRef ds:uri="101be364-2db7-422d-b1f7-c9f4809036a8"/>
    <ds:schemaRef ds:uri="9ba22321-9bf4-4f3d-8bda-93f96d287c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B2493E-CB95-4048-B9BB-E6166E7354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55199-6030-4C46-BA49-1C95D51C5C6C}">
  <ds:schemaRefs>
    <ds:schemaRef ds:uri="101be364-2db7-422d-b1f7-c9f4809036a8"/>
    <ds:schemaRef ds:uri="9ba22321-9bf4-4f3d-8bda-93f96d287c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Macintosh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Arial,Sans-Serif</vt:lpstr>
      <vt:lpstr>Century Gothic</vt:lpstr>
      <vt:lpstr>Georgia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 cont'd</vt:lpstr>
      <vt:lpstr>Thank You &amp;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Garza</dc:creator>
  <cp:lastModifiedBy>Bora Pajo</cp:lastModifiedBy>
  <cp:revision>1</cp:revision>
  <dcterms:created xsi:type="dcterms:W3CDTF">2021-03-12T19:08:10Z</dcterms:created>
  <dcterms:modified xsi:type="dcterms:W3CDTF">2022-06-25T12:44:14Z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0x010100B436943B3B95DF4382E3BC4D7A760015</vt:lpwstr>
  </property>
</Properties>
</file>