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4"/>
  </p:sldMasterIdLst>
  <p:sldIdLst>
    <p:sldId id="256" r:id="rId5"/>
    <p:sldId id="270" r:id="rId6"/>
    <p:sldId id="259" r:id="rId7"/>
    <p:sldId id="258" r:id="rId8"/>
    <p:sldId id="271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2B6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A32FF-6913-4C7A-85CA-12A7EDBA3BD5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9D2993-66DB-45D1-9241-693C91CB3825}">
      <dgm:prSet phldrT="[Text]"/>
      <dgm:spPr/>
      <dgm:t>
        <a:bodyPr/>
        <a:lstStyle/>
        <a:p>
          <a:r>
            <a:rPr lang="en-US" dirty="0"/>
            <a:t>WHO</a:t>
          </a:r>
        </a:p>
      </dgm:t>
    </dgm:pt>
    <dgm:pt modelId="{0E779EFA-EEA2-46A8-A873-63C31567F051}" type="parTrans" cxnId="{E7C93FE7-B15F-43FF-AAF9-736E996D58D3}">
      <dgm:prSet/>
      <dgm:spPr/>
      <dgm:t>
        <a:bodyPr/>
        <a:lstStyle/>
        <a:p>
          <a:endParaRPr lang="en-US"/>
        </a:p>
      </dgm:t>
    </dgm:pt>
    <dgm:pt modelId="{6090D352-8101-4CA5-B9FA-47997AE845C3}" type="sibTrans" cxnId="{E7C93FE7-B15F-43FF-AAF9-736E996D58D3}">
      <dgm:prSet/>
      <dgm:spPr/>
      <dgm:t>
        <a:bodyPr/>
        <a:lstStyle/>
        <a:p>
          <a:endParaRPr lang="en-US"/>
        </a:p>
      </dgm:t>
    </dgm:pt>
    <dgm:pt modelId="{5085199B-C39E-4A48-8CE8-7FD3913FA69B}">
      <dgm:prSet phldrT="[Text]"/>
      <dgm:spPr/>
      <dgm:t>
        <a:bodyPr/>
        <a:lstStyle/>
        <a:p>
          <a:r>
            <a:rPr lang="en-US" dirty="0"/>
            <a:t>CMS</a:t>
          </a:r>
        </a:p>
      </dgm:t>
    </dgm:pt>
    <dgm:pt modelId="{19C6F18C-1469-4B5D-A1B3-1B538920A242}" type="parTrans" cxnId="{35CC07AC-73CB-4B44-AF72-7AE027E68FDC}">
      <dgm:prSet/>
      <dgm:spPr/>
      <dgm:t>
        <a:bodyPr/>
        <a:lstStyle/>
        <a:p>
          <a:endParaRPr lang="en-US"/>
        </a:p>
      </dgm:t>
    </dgm:pt>
    <dgm:pt modelId="{8DFC4C08-4C58-4BE4-9EBA-13AF92462830}" type="sibTrans" cxnId="{35CC07AC-73CB-4B44-AF72-7AE027E68FDC}">
      <dgm:prSet/>
      <dgm:spPr/>
      <dgm:t>
        <a:bodyPr/>
        <a:lstStyle/>
        <a:p>
          <a:endParaRPr lang="en-US"/>
        </a:p>
      </dgm:t>
    </dgm:pt>
    <dgm:pt modelId="{DD827ADC-0401-4629-9808-689D2738B43E}">
      <dgm:prSet phldrT="[Text]"/>
      <dgm:spPr/>
      <dgm:t>
        <a:bodyPr/>
        <a:lstStyle/>
        <a:p>
          <a:r>
            <a:rPr lang="en-US" dirty="0"/>
            <a:t>HCAHPS</a:t>
          </a:r>
        </a:p>
      </dgm:t>
    </dgm:pt>
    <dgm:pt modelId="{7E1D2CB0-992A-458D-A353-4A0C8867C17A}" type="parTrans" cxnId="{AAC2F6B1-EE2A-438D-AB54-3044F48842C3}">
      <dgm:prSet/>
      <dgm:spPr/>
      <dgm:t>
        <a:bodyPr/>
        <a:lstStyle/>
        <a:p>
          <a:endParaRPr lang="en-US"/>
        </a:p>
      </dgm:t>
    </dgm:pt>
    <dgm:pt modelId="{F8FC40F9-E253-4413-BCE0-706F65217B21}" type="sibTrans" cxnId="{AAC2F6B1-EE2A-438D-AB54-3044F48842C3}">
      <dgm:prSet/>
      <dgm:spPr/>
      <dgm:t>
        <a:bodyPr/>
        <a:lstStyle/>
        <a:p>
          <a:endParaRPr lang="en-US"/>
        </a:p>
      </dgm:t>
    </dgm:pt>
    <dgm:pt modelId="{DDDF9064-D7DE-47E9-A428-5EADA44DB6F8}" type="pres">
      <dgm:prSet presAssocID="{77FA32FF-6913-4C7A-85CA-12A7EDBA3BD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FEAF2A5-993B-4CBB-A10E-3AF692BE92A3}" type="pres">
      <dgm:prSet presAssocID="{AD9D2993-66DB-45D1-9241-693C91CB3825}" presName="Accent1" presStyleCnt="0"/>
      <dgm:spPr/>
    </dgm:pt>
    <dgm:pt modelId="{D6FF9C7B-5860-4203-863D-8FA82B229935}" type="pres">
      <dgm:prSet presAssocID="{AD9D2993-66DB-45D1-9241-693C91CB3825}" presName="Accent" presStyleLbl="node1" presStyleIdx="0" presStyleCnt="3"/>
      <dgm:spPr/>
    </dgm:pt>
    <dgm:pt modelId="{6642B367-7806-47DD-BBD6-80C481E2436B}" type="pres">
      <dgm:prSet presAssocID="{AD9D2993-66DB-45D1-9241-693C91CB382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2C645861-8873-411B-94C4-994DF7752B6C}" type="pres">
      <dgm:prSet presAssocID="{5085199B-C39E-4A48-8CE8-7FD3913FA69B}" presName="Accent2" presStyleCnt="0"/>
      <dgm:spPr/>
    </dgm:pt>
    <dgm:pt modelId="{5D211028-D644-4DFA-8C93-80F52200E188}" type="pres">
      <dgm:prSet presAssocID="{5085199B-C39E-4A48-8CE8-7FD3913FA69B}" presName="Accent" presStyleLbl="node1" presStyleIdx="1" presStyleCnt="3"/>
      <dgm:spPr/>
    </dgm:pt>
    <dgm:pt modelId="{22FE590B-75D4-4C24-B3D1-184799AA21EC}" type="pres">
      <dgm:prSet presAssocID="{5085199B-C39E-4A48-8CE8-7FD3913FA69B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A19E75F2-C57E-4418-9D16-B0E653E47718}" type="pres">
      <dgm:prSet presAssocID="{DD827ADC-0401-4629-9808-689D2738B43E}" presName="Accent3" presStyleCnt="0"/>
      <dgm:spPr/>
    </dgm:pt>
    <dgm:pt modelId="{941B92E4-63E4-4817-B469-85250E8C80CA}" type="pres">
      <dgm:prSet presAssocID="{DD827ADC-0401-4629-9808-689D2738B43E}" presName="Accent" presStyleLbl="node1" presStyleIdx="2" presStyleCnt="3"/>
      <dgm:spPr/>
    </dgm:pt>
    <dgm:pt modelId="{18260821-2D83-4B65-B8DF-0F4FA37CB022}" type="pres">
      <dgm:prSet presAssocID="{DD827ADC-0401-4629-9808-689D2738B43E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570CE1F-3F0D-47C4-9256-F84C046FABF8}" type="presOf" srcId="{77FA32FF-6913-4C7A-85CA-12A7EDBA3BD5}" destId="{DDDF9064-D7DE-47E9-A428-5EADA44DB6F8}" srcOrd="0" destOrd="0" presId="urn:microsoft.com/office/officeart/2009/layout/CircleArrowProcess"/>
    <dgm:cxn modelId="{9BEA0A49-0B6C-4007-AAE6-CF304135110E}" type="presOf" srcId="{AD9D2993-66DB-45D1-9241-693C91CB3825}" destId="{6642B367-7806-47DD-BBD6-80C481E2436B}" srcOrd="0" destOrd="0" presId="urn:microsoft.com/office/officeart/2009/layout/CircleArrowProcess"/>
    <dgm:cxn modelId="{35CC07AC-73CB-4B44-AF72-7AE027E68FDC}" srcId="{77FA32FF-6913-4C7A-85CA-12A7EDBA3BD5}" destId="{5085199B-C39E-4A48-8CE8-7FD3913FA69B}" srcOrd="1" destOrd="0" parTransId="{19C6F18C-1469-4B5D-A1B3-1B538920A242}" sibTransId="{8DFC4C08-4C58-4BE4-9EBA-13AF92462830}"/>
    <dgm:cxn modelId="{AAC2F6B1-EE2A-438D-AB54-3044F48842C3}" srcId="{77FA32FF-6913-4C7A-85CA-12A7EDBA3BD5}" destId="{DD827ADC-0401-4629-9808-689D2738B43E}" srcOrd="2" destOrd="0" parTransId="{7E1D2CB0-992A-458D-A353-4A0C8867C17A}" sibTransId="{F8FC40F9-E253-4413-BCE0-706F65217B21}"/>
    <dgm:cxn modelId="{5CAC7FC7-A69A-4820-802F-2BB7EA8E2F63}" type="presOf" srcId="{5085199B-C39E-4A48-8CE8-7FD3913FA69B}" destId="{22FE590B-75D4-4C24-B3D1-184799AA21EC}" srcOrd="0" destOrd="0" presId="urn:microsoft.com/office/officeart/2009/layout/CircleArrowProcess"/>
    <dgm:cxn modelId="{E7C93FE7-B15F-43FF-AAF9-736E996D58D3}" srcId="{77FA32FF-6913-4C7A-85CA-12A7EDBA3BD5}" destId="{AD9D2993-66DB-45D1-9241-693C91CB3825}" srcOrd="0" destOrd="0" parTransId="{0E779EFA-EEA2-46A8-A873-63C31567F051}" sibTransId="{6090D352-8101-4CA5-B9FA-47997AE845C3}"/>
    <dgm:cxn modelId="{06F760F6-89DD-4273-B78E-0DA68F19B286}" type="presOf" srcId="{DD827ADC-0401-4629-9808-689D2738B43E}" destId="{18260821-2D83-4B65-B8DF-0F4FA37CB022}" srcOrd="0" destOrd="0" presId="urn:microsoft.com/office/officeart/2009/layout/CircleArrowProcess"/>
    <dgm:cxn modelId="{01AA7236-54E5-4AD3-9304-E11EE0708C93}" type="presParOf" srcId="{DDDF9064-D7DE-47E9-A428-5EADA44DB6F8}" destId="{1FEAF2A5-993B-4CBB-A10E-3AF692BE92A3}" srcOrd="0" destOrd="0" presId="urn:microsoft.com/office/officeart/2009/layout/CircleArrowProcess"/>
    <dgm:cxn modelId="{8FAC4034-4DF4-4510-9923-6C59D85A85BE}" type="presParOf" srcId="{1FEAF2A5-993B-4CBB-A10E-3AF692BE92A3}" destId="{D6FF9C7B-5860-4203-863D-8FA82B229935}" srcOrd="0" destOrd="0" presId="urn:microsoft.com/office/officeart/2009/layout/CircleArrowProcess"/>
    <dgm:cxn modelId="{A7064D3B-1F2F-4735-B9B4-35272633AF9D}" type="presParOf" srcId="{DDDF9064-D7DE-47E9-A428-5EADA44DB6F8}" destId="{6642B367-7806-47DD-BBD6-80C481E2436B}" srcOrd="1" destOrd="0" presId="urn:microsoft.com/office/officeart/2009/layout/CircleArrowProcess"/>
    <dgm:cxn modelId="{0B246EE9-7D38-4406-8E9C-DFCFF2D096A7}" type="presParOf" srcId="{DDDF9064-D7DE-47E9-A428-5EADA44DB6F8}" destId="{2C645861-8873-411B-94C4-994DF7752B6C}" srcOrd="2" destOrd="0" presId="urn:microsoft.com/office/officeart/2009/layout/CircleArrowProcess"/>
    <dgm:cxn modelId="{209A6224-A9BC-44A8-814C-0F201630CC31}" type="presParOf" srcId="{2C645861-8873-411B-94C4-994DF7752B6C}" destId="{5D211028-D644-4DFA-8C93-80F52200E188}" srcOrd="0" destOrd="0" presId="urn:microsoft.com/office/officeart/2009/layout/CircleArrowProcess"/>
    <dgm:cxn modelId="{8D869B8D-C48B-479C-A47C-E69CD6694589}" type="presParOf" srcId="{DDDF9064-D7DE-47E9-A428-5EADA44DB6F8}" destId="{22FE590B-75D4-4C24-B3D1-184799AA21EC}" srcOrd="3" destOrd="0" presId="urn:microsoft.com/office/officeart/2009/layout/CircleArrowProcess"/>
    <dgm:cxn modelId="{6B943F13-CA73-4022-8BFC-BB2E796DB216}" type="presParOf" srcId="{DDDF9064-D7DE-47E9-A428-5EADA44DB6F8}" destId="{A19E75F2-C57E-4418-9D16-B0E653E47718}" srcOrd="4" destOrd="0" presId="urn:microsoft.com/office/officeart/2009/layout/CircleArrowProcess"/>
    <dgm:cxn modelId="{903659AB-E46A-40B4-B6CE-AA28CB7D093C}" type="presParOf" srcId="{A19E75F2-C57E-4418-9D16-B0E653E47718}" destId="{941B92E4-63E4-4817-B469-85250E8C80CA}" srcOrd="0" destOrd="0" presId="urn:microsoft.com/office/officeart/2009/layout/CircleArrowProcess"/>
    <dgm:cxn modelId="{857922ED-FA4A-42B1-98F1-3CA5D9E9103C}" type="presParOf" srcId="{DDDF9064-D7DE-47E9-A428-5EADA44DB6F8}" destId="{18260821-2D83-4B65-B8DF-0F4FA37CB02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39C470-025A-44F5-8016-3002BD5B8C49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12BAEC55-689B-46F9-B49B-1D353E2D070E}">
      <dgm:prSet phldrT="[Text]"/>
      <dgm:spPr/>
      <dgm:t>
        <a:bodyPr/>
        <a:lstStyle/>
        <a:p>
          <a:r>
            <a:rPr lang="en-US" dirty="0"/>
            <a:t>In 2008 the response rate to surveys was 32.5%, in 2018 it dropped to 27% and has continued to drop each year since. </a:t>
          </a:r>
        </a:p>
        <a:p>
          <a:r>
            <a:rPr lang="en-US" dirty="0"/>
            <a:t>HCAHPS Online, 2022</a:t>
          </a:r>
        </a:p>
        <a:p>
          <a:endParaRPr lang="en-US" dirty="0"/>
        </a:p>
      </dgm:t>
    </dgm:pt>
    <dgm:pt modelId="{A826C99F-FEFA-4EEC-9A6A-9EDC7F789B0D}" type="parTrans" cxnId="{48D1BC42-4963-4C64-8450-68AC9D3FECFD}">
      <dgm:prSet/>
      <dgm:spPr/>
      <dgm:t>
        <a:bodyPr/>
        <a:lstStyle/>
        <a:p>
          <a:endParaRPr lang="en-US"/>
        </a:p>
      </dgm:t>
    </dgm:pt>
    <dgm:pt modelId="{415FCFD5-B4CB-4A3D-B7B2-3D3B6EA9DB67}" type="sibTrans" cxnId="{48D1BC42-4963-4C64-8450-68AC9D3FECFD}">
      <dgm:prSet/>
      <dgm:spPr/>
      <dgm:t>
        <a:bodyPr/>
        <a:lstStyle/>
        <a:p>
          <a:endParaRPr lang="en-US"/>
        </a:p>
      </dgm:t>
    </dgm:pt>
    <dgm:pt modelId="{A54073EF-E044-4DC0-817E-5F29F0178A11}">
      <dgm:prSet phldrT="[Text]"/>
      <dgm:spPr/>
      <dgm:t>
        <a:bodyPr/>
        <a:lstStyle/>
        <a:p>
          <a:r>
            <a:rPr lang="en-US" dirty="0"/>
            <a:t>Known Lack of Representation of English as Second Language Speakers</a:t>
          </a:r>
        </a:p>
        <a:p>
          <a:r>
            <a:rPr lang="en-US" dirty="0"/>
            <a:t>Figueroa, et al., 2018</a:t>
          </a:r>
        </a:p>
        <a:p>
          <a:endParaRPr lang="en-US" dirty="0"/>
        </a:p>
      </dgm:t>
    </dgm:pt>
    <dgm:pt modelId="{D7B2D0B4-231C-4E37-9D4C-CA255C28BAEC}" type="parTrans" cxnId="{406832CE-DEA3-41C3-B5AA-BFAFC9AF6388}">
      <dgm:prSet/>
      <dgm:spPr/>
      <dgm:t>
        <a:bodyPr/>
        <a:lstStyle/>
        <a:p>
          <a:endParaRPr lang="en-US"/>
        </a:p>
      </dgm:t>
    </dgm:pt>
    <dgm:pt modelId="{7EFBC786-5F24-40BC-A33B-E3979383CC9A}" type="sibTrans" cxnId="{406832CE-DEA3-41C3-B5AA-BFAFC9AF6388}">
      <dgm:prSet/>
      <dgm:spPr/>
      <dgm:t>
        <a:bodyPr/>
        <a:lstStyle/>
        <a:p>
          <a:endParaRPr lang="en-US"/>
        </a:p>
      </dgm:t>
    </dgm:pt>
    <dgm:pt modelId="{092816EE-9F6E-4431-98BC-4844C3157199}">
      <dgm:prSet phldrT="[Text]"/>
      <dgm:spPr/>
      <dgm:t>
        <a:bodyPr/>
        <a:lstStyle/>
        <a:p>
          <a:r>
            <a:rPr lang="en-US" dirty="0"/>
            <a:t>Survey Does Not Ask About All the Issues that Patients Care About Most.</a:t>
          </a:r>
        </a:p>
        <a:p>
          <a:r>
            <a:rPr lang="en-US" dirty="0" err="1"/>
            <a:t>Raynard</a:t>
          </a:r>
          <a:r>
            <a:rPr lang="en-US" dirty="0"/>
            <a:t>, et al., 2016</a:t>
          </a:r>
        </a:p>
      </dgm:t>
    </dgm:pt>
    <dgm:pt modelId="{36F7E68A-EE55-4761-9712-769933BB7146}" type="parTrans" cxnId="{EA6D906B-331A-418F-8308-040642C6D349}">
      <dgm:prSet/>
      <dgm:spPr/>
      <dgm:t>
        <a:bodyPr/>
        <a:lstStyle/>
        <a:p>
          <a:endParaRPr lang="en-US"/>
        </a:p>
      </dgm:t>
    </dgm:pt>
    <dgm:pt modelId="{8961B2D0-FBF0-4483-98BD-237CE6392CFC}" type="sibTrans" cxnId="{EA6D906B-331A-418F-8308-040642C6D349}">
      <dgm:prSet/>
      <dgm:spPr/>
      <dgm:t>
        <a:bodyPr/>
        <a:lstStyle/>
        <a:p>
          <a:endParaRPr lang="en-US"/>
        </a:p>
      </dgm:t>
    </dgm:pt>
    <dgm:pt modelId="{656A42A4-BFA6-4D5B-A467-2DEB64AA952D}" type="pres">
      <dgm:prSet presAssocID="{6B39C470-025A-44F5-8016-3002BD5B8C49}" presName="Name0" presStyleCnt="0">
        <dgm:presLayoutVars>
          <dgm:dir/>
          <dgm:resizeHandles val="exact"/>
        </dgm:presLayoutVars>
      </dgm:prSet>
      <dgm:spPr/>
    </dgm:pt>
    <dgm:pt modelId="{71AEB776-8B45-4A79-9EDB-18DFADED6492}" type="pres">
      <dgm:prSet presAssocID="{6B39C470-025A-44F5-8016-3002BD5B8C49}" presName="bkgdShp" presStyleLbl="alignAccFollowNode1" presStyleIdx="0" presStyleCnt="1" custLinFactNeighborX="674" custLinFactNeighborY="-1343"/>
      <dgm:spPr/>
    </dgm:pt>
    <dgm:pt modelId="{331685F3-CB5B-4BCA-9FE6-3F77C09C67C8}" type="pres">
      <dgm:prSet presAssocID="{6B39C470-025A-44F5-8016-3002BD5B8C49}" presName="linComp" presStyleCnt="0"/>
      <dgm:spPr/>
    </dgm:pt>
    <dgm:pt modelId="{1872F50E-5E20-4009-967A-4301BF0E298A}" type="pres">
      <dgm:prSet presAssocID="{12BAEC55-689B-46F9-B49B-1D353E2D070E}" presName="compNode" presStyleCnt="0"/>
      <dgm:spPr/>
    </dgm:pt>
    <dgm:pt modelId="{894ED63F-8754-46FB-AF3A-7332F24EA135}" type="pres">
      <dgm:prSet presAssocID="{12BAEC55-689B-46F9-B49B-1D353E2D070E}" presName="node" presStyleLbl="node1" presStyleIdx="0" presStyleCnt="3">
        <dgm:presLayoutVars>
          <dgm:bulletEnabled val="1"/>
        </dgm:presLayoutVars>
      </dgm:prSet>
      <dgm:spPr/>
    </dgm:pt>
    <dgm:pt modelId="{3E51D1D1-669A-43BF-B553-651C20107D25}" type="pres">
      <dgm:prSet presAssocID="{12BAEC55-689B-46F9-B49B-1D353E2D070E}" presName="invisiNode" presStyleLbl="node1" presStyleIdx="0" presStyleCnt="3"/>
      <dgm:spPr/>
    </dgm:pt>
    <dgm:pt modelId="{517B81C9-77E0-4858-BBA9-3E5A7574C228}" type="pres">
      <dgm:prSet presAssocID="{12BAEC55-689B-46F9-B49B-1D353E2D070E}" presName="imagNode" presStyleLbl="fgImgPlace1" presStyleIdx="0" presStyleCnt="3" custScaleX="69627" custScaleY="99963"/>
      <dgm:spPr>
        <a:blipFill rotWithShape="1">
          <a:blip xmlns:r="http://schemas.openxmlformats.org/officeDocument/2006/relationships" r:embed="rId1"/>
          <a:srcRect/>
          <a:stretch>
            <a:fillRect l="-31000" r="-31000"/>
          </a:stretch>
        </a:blipFill>
      </dgm:spPr>
    </dgm:pt>
    <dgm:pt modelId="{49C30A2E-0CB1-4436-88CB-B5C365DA1A9A}" type="pres">
      <dgm:prSet presAssocID="{415FCFD5-B4CB-4A3D-B7B2-3D3B6EA9DB67}" presName="sibTrans" presStyleLbl="sibTrans2D1" presStyleIdx="0" presStyleCnt="0"/>
      <dgm:spPr/>
    </dgm:pt>
    <dgm:pt modelId="{3426D6B3-670C-4FB5-8D5E-C727B29ABB72}" type="pres">
      <dgm:prSet presAssocID="{A54073EF-E044-4DC0-817E-5F29F0178A11}" presName="compNode" presStyleCnt="0"/>
      <dgm:spPr/>
    </dgm:pt>
    <dgm:pt modelId="{6162181B-478D-45CB-B073-EEE9D1D41FD5}" type="pres">
      <dgm:prSet presAssocID="{A54073EF-E044-4DC0-817E-5F29F0178A11}" presName="node" presStyleLbl="node1" presStyleIdx="1" presStyleCnt="3">
        <dgm:presLayoutVars>
          <dgm:bulletEnabled val="1"/>
        </dgm:presLayoutVars>
      </dgm:prSet>
      <dgm:spPr/>
    </dgm:pt>
    <dgm:pt modelId="{E68BB3FB-63B1-4BA8-B78C-EA6D63C83F1A}" type="pres">
      <dgm:prSet presAssocID="{A54073EF-E044-4DC0-817E-5F29F0178A11}" presName="invisiNode" presStyleLbl="node1" presStyleIdx="1" presStyleCnt="3"/>
      <dgm:spPr/>
    </dgm:pt>
    <dgm:pt modelId="{5AC0F57E-0413-4078-AA27-21C33CEA7FC2}" type="pres">
      <dgm:prSet presAssocID="{A54073EF-E044-4DC0-817E-5F29F0178A11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7EE6DC1-9137-4CD1-947A-D40FA1025F82}" type="pres">
      <dgm:prSet presAssocID="{7EFBC786-5F24-40BC-A33B-E3979383CC9A}" presName="sibTrans" presStyleLbl="sibTrans2D1" presStyleIdx="0" presStyleCnt="0"/>
      <dgm:spPr/>
    </dgm:pt>
    <dgm:pt modelId="{B69F7F01-7788-4F45-911B-DB4E6FA76311}" type="pres">
      <dgm:prSet presAssocID="{092816EE-9F6E-4431-98BC-4844C3157199}" presName="compNode" presStyleCnt="0"/>
      <dgm:spPr/>
    </dgm:pt>
    <dgm:pt modelId="{B4066380-1DD4-43FC-AD14-885E321A308A}" type="pres">
      <dgm:prSet presAssocID="{092816EE-9F6E-4431-98BC-4844C3157199}" presName="node" presStyleLbl="node1" presStyleIdx="2" presStyleCnt="3">
        <dgm:presLayoutVars>
          <dgm:bulletEnabled val="1"/>
        </dgm:presLayoutVars>
      </dgm:prSet>
      <dgm:spPr/>
    </dgm:pt>
    <dgm:pt modelId="{016F4E79-C1F8-43E7-87B1-68322C758834}" type="pres">
      <dgm:prSet presAssocID="{092816EE-9F6E-4431-98BC-4844C3157199}" presName="invisiNode" presStyleLbl="node1" presStyleIdx="2" presStyleCnt="3"/>
      <dgm:spPr/>
    </dgm:pt>
    <dgm:pt modelId="{5675B7E9-80C6-4D01-A158-F2FE92E8C1A5}" type="pres">
      <dgm:prSet presAssocID="{092816EE-9F6E-4431-98BC-4844C3157199}" presName="imagNode" presStyleLbl="fgImgPlace1" presStyleIdx="2" presStyleCnt="3" custAng="10800000" custFlipVert="1" custFlipHor="1" custScaleX="82751" custScaleY="87972" custLinFactNeighborX="-4759" custLinFactNeighborY="-8305"/>
      <dgm:spPr>
        <a:blipFill rotWithShape="1">
          <a:blip xmlns:r="http://schemas.openxmlformats.org/officeDocument/2006/relationships" r:embed="rId3"/>
          <a:srcRect/>
          <a:stretch>
            <a:fillRect t="-40000" b="-40000"/>
          </a:stretch>
        </a:blipFill>
      </dgm:spPr>
    </dgm:pt>
  </dgm:ptLst>
  <dgm:cxnLst>
    <dgm:cxn modelId="{B73C8621-65E1-4E7B-A198-F70814CE8DB6}" type="presOf" srcId="{6B39C470-025A-44F5-8016-3002BD5B8C49}" destId="{656A42A4-BFA6-4D5B-A467-2DEB64AA952D}" srcOrd="0" destOrd="0" presId="urn:microsoft.com/office/officeart/2005/8/layout/pList2"/>
    <dgm:cxn modelId="{6F771F30-1771-4C3B-A2DA-88349F77D5E8}" type="presOf" srcId="{A54073EF-E044-4DC0-817E-5F29F0178A11}" destId="{6162181B-478D-45CB-B073-EEE9D1D41FD5}" srcOrd="0" destOrd="0" presId="urn:microsoft.com/office/officeart/2005/8/layout/pList2"/>
    <dgm:cxn modelId="{48D1BC42-4963-4C64-8450-68AC9D3FECFD}" srcId="{6B39C470-025A-44F5-8016-3002BD5B8C49}" destId="{12BAEC55-689B-46F9-B49B-1D353E2D070E}" srcOrd="0" destOrd="0" parTransId="{A826C99F-FEFA-4EEC-9A6A-9EDC7F789B0D}" sibTransId="{415FCFD5-B4CB-4A3D-B7B2-3D3B6EA9DB67}"/>
    <dgm:cxn modelId="{EA6D906B-331A-418F-8308-040642C6D349}" srcId="{6B39C470-025A-44F5-8016-3002BD5B8C49}" destId="{092816EE-9F6E-4431-98BC-4844C3157199}" srcOrd="2" destOrd="0" parTransId="{36F7E68A-EE55-4761-9712-769933BB7146}" sibTransId="{8961B2D0-FBF0-4483-98BD-237CE6392CFC}"/>
    <dgm:cxn modelId="{D95A01A7-085B-4261-ACD4-0D5498DA706E}" type="presOf" srcId="{7EFBC786-5F24-40BC-A33B-E3979383CC9A}" destId="{97EE6DC1-9137-4CD1-947A-D40FA1025F82}" srcOrd="0" destOrd="0" presId="urn:microsoft.com/office/officeart/2005/8/layout/pList2"/>
    <dgm:cxn modelId="{B47272CD-52E7-4889-8483-121DB9ACFD10}" type="presOf" srcId="{092816EE-9F6E-4431-98BC-4844C3157199}" destId="{B4066380-1DD4-43FC-AD14-885E321A308A}" srcOrd="0" destOrd="0" presId="urn:microsoft.com/office/officeart/2005/8/layout/pList2"/>
    <dgm:cxn modelId="{406832CE-DEA3-41C3-B5AA-BFAFC9AF6388}" srcId="{6B39C470-025A-44F5-8016-3002BD5B8C49}" destId="{A54073EF-E044-4DC0-817E-5F29F0178A11}" srcOrd="1" destOrd="0" parTransId="{D7B2D0B4-231C-4E37-9D4C-CA255C28BAEC}" sibTransId="{7EFBC786-5F24-40BC-A33B-E3979383CC9A}"/>
    <dgm:cxn modelId="{CE9D9DD3-0D24-4C16-BF48-211B53CB5484}" type="presOf" srcId="{12BAEC55-689B-46F9-B49B-1D353E2D070E}" destId="{894ED63F-8754-46FB-AF3A-7332F24EA135}" srcOrd="0" destOrd="0" presId="urn:microsoft.com/office/officeart/2005/8/layout/pList2"/>
    <dgm:cxn modelId="{B47FCBEE-B622-4D9F-82F1-60BC183E7B75}" type="presOf" srcId="{415FCFD5-B4CB-4A3D-B7B2-3D3B6EA9DB67}" destId="{49C30A2E-0CB1-4436-88CB-B5C365DA1A9A}" srcOrd="0" destOrd="0" presId="urn:microsoft.com/office/officeart/2005/8/layout/pList2"/>
    <dgm:cxn modelId="{95F890BA-271E-417D-A161-D5BBB7466FA2}" type="presParOf" srcId="{656A42A4-BFA6-4D5B-A467-2DEB64AA952D}" destId="{71AEB776-8B45-4A79-9EDB-18DFADED6492}" srcOrd="0" destOrd="0" presId="urn:microsoft.com/office/officeart/2005/8/layout/pList2"/>
    <dgm:cxn modelId="{93309A38-E805-44F0-B6B8-F3662F3E0E33}" type="presParOf" srcId="{656A42A4-BFA6-4D5B-A467-2DEB64AA952D}" destId="{331685F3-CB5B-4BCA-9FE6-3F77C09C67C8}" srcOrd="1" destOrd="0" presId="urn:microsoft.com/office/officeart/2005/8/layout/pList2"/>
    <dgm:cxn modelId="{D1B0D162-B6AC-4C9A-9C03-EC31750696FA}" type="presParOf" srcId="{331685F3-CB5B-4BCA-9FE6-3F77C09C67C8}" destId="{1872F50E-5E20-4009-967A-4301BF0E298A}" srcOrd="0" destOrd="0" presId="urn:microsoft.com/office/officeart/2005/8/layout/pList2"/>
    <dgm:cxn modelId="{3972DC5A-9EDA-4C8D-A9AC-2D38F98D88F7}" type="presParOf" srcId="{1872F50E-5E20-4009-967A-4301BF0E298A}" destId="{894ED63F-8754-46FB-AF3A-7332F24EA135}" srcOrd="0" destOrd="0" presId="urn:microsoft.com/office/officeart/2005/8/layout/pList2"/>
    <dgm:cxn modelId="{C6AF4C06-522A-4463-81D2-4E076835F718}" type="presParOf" srcId="{1872F50E-5E20-4009-967A-4301BF0E298A}" destId="{3E51D1D1-669A-43BF-B553-651C20107D25}" srcOrd="1" destOrd="0" presId="urn:microsoft.com/office/officeart/2005/8/layout/pList2"/>
    <dgm:cxn modelId="{FAC3C70C-8B45-4B96-A58A-462724A611E8}" type="presParOf" srcId="{1872F50E-5E20-4009-967A-4301BF0E298A}" destId="{517B81C9-77E0-4858-BBA9-3E5A7574C228}" srcOrd="2" destOrd="0" presId="urn:microsoft.com/office/officeart/2005/8/layout/pList2"/>
    <dgm:cxn modelId="{F58B001C-F7EE-4982-A176-EACF311A2DCC}" type="presParOf" srcId="{331685F3-CB5B-4BCA-9FE6-3F77C09C67C8}" destId="{49C30A2E-0CB1-4436-88CB-B5C365DA1A9A}" srcOrd="1" destOrd="0" presId="urn:microsoft.com/office/officeart/2005/8/layout/pList2"/>
    <dgm:cxn modelId="{DB9B87B0-8BA9-49F4-B5BA-BE8C6D33B624}" type="presParOf" srcId="{331685F3-CB5B-4BCA-9FE6-3F77C09C67C8}" destId="{3426D6B3-670C-4FB5-8D5E-C727B29ABB72}" srcOrd="2" destOrd="0" presId="urn:microsoft.com/office/officeart/2005/8/layout/pList2"/>
    <dgm:cxn modelId="{24E3EFB9-91BC-4B2C-80F9-73FDFA89A12E}" type="presParOf" srcId="{3426D6B3-670C-4FB5-8D5E-C727B29ABB72}" destId="{6162181B-478D-45CB-B073-EEE9D1D41FD5}" srcOrd="0" destOrd="0" presId="urn:microsoft.com/office/officeart/2005/8/layout/pList2"/>
    <dgm:cxn modelId="{FE942DDC-CD25-4586-B908-83CF292794D3}" type="presParOf" srcId="{3426D6B3-670C-4FB5-8D5E-C727B29ABB72}" destId="{E68BB3FB-63B1-4BA8-B78C-EA6D63C83F1A}" srcOrd="1" destOrd="0" presId="urn:microsoft.com/office/officeart/2005/8/layout/pList2"/>
    <dgm:cxn modelId="{5C32EA13-650F-4D0C-A969-A1334CE57852}" type="presParOf" srcId="{3426D6B3-670C-4FB5-8D5E-C727B29ABB72}" destId="{5AC0F57E-0413-4078-AA27-21C33CEA7FC2}" srcOrd="2" destOrd="0" presId="urn:microsoft.com/office/officeart/2005/8/layout/pList2"/>
    <dgm:cxn modelId="{CD1AE364-1E8F-4436-8FFC-03295F176E86}" type="presParOf" srcId="{331685F3-CB5B-4BCA-9FE6-3F77C09C67C8}" destId="{97EE6DC1-9137-4CD1-947A-D40FA1025F82}" srcOrd="3" destOrd="0" presId="urn:microsoft.com/office/officeart/2005/8/layout/pList2"/>
    <dgm:cxn modelId="{50C012A3-59FC-41D9-B6C3-6C78A163F6AC}" type="presParOf" srcId="{331685F3-CB5B-4BCA-9FE6-3F77C09C67C8}" destId="{B69F7F01-7788-4F45-911B-DB4E6FA76311}" srcOrd="4" destOrd="0" presId="urn:microsoft.com/office/officeart/2005/8/layout/pList2"/>
    <dgm:cxn modelId="{55D6A49D-3F75-43FA-98B2-348CC2B3AEB7}" type="presParOf" srcId="{B69F7F01-7788-4F45-911B-DB4E6FA76311}" destId="{B4066380-1DD4-43FC-AD14-885E321A308A}" srcOrd="0" destOrd="0" presId="urn:microsoft.com/office/officeart/2005/8/layout/pList2"/>
    <dgm:cxn modelId="{2BA3F4AD-1568-4CCF-9F62-958F05C4E59E}" type="presParOf" srcId="{B69F7F01-7788-4F45-911B-DB4E6FA76311}" destId="{016F4E79-C1F8-43E7-87B1-68322C758834}" srcOrd="1" destOrd="0" presId="urn:microsoft.com/office/officeart/2005/8/layout/pList2"/>
    <dgm:cxn modelId="{B75585CB-1B80-4A65-B3C6-8498F5FE3824}" type="presParOf" srcId="{B69F7F01-7788-4F45-911B-DB4E6FA76311}" destId="{5675B7E9-80C6-4D01-A158-F2FE92E8C1A5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F9C7B-5860-4203-863D-8FA82B229935}">
      <dsp:nvSpPr>
        <dsp:cNvPr id="0" name=""/>
        <dsp:cNvSpPr/>
      </dsp:nvSpPr>
      <dsp:spPr>
        <a:xfrm>
          <a:off x="2136177" y="0"/>
          <a:ext cx="2209190" cy="220952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2B367-7806-47DD-BBD6-80C481E2436B}">
      <dsp:nvSpPr>
        <dsp:cNvPr id="0" name=""/>
        <dsp:cNvSpPr/>
      </dsp:nvSpPr>
      <dsp:spPr>
        <a:xfrm>
          <a:off x="2624480" y="797706"/>
          <a:ext cx="1227604" cy="613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WHO</a:t>
          </a:r>
        </a:p>
      </dsp:txBody>
      <dsp:txXfrm>
        <a:off x="2624480" y="797706"/>
        <a:ext cx="1227604" cy="613655"/>
      </dsp:txXfrm>
    </dsp:sp>
    <dsp:sp modelId="{5D211028-D644-4DFA-8C93-80F52200E188}">
      <dsp:nvSpPr>
        <dsp:cNvPr id="0" name=""/>
        <dsp:cNvSpPr/>
      </dsp:nvSpPr>
      <dsp:spPr>
        <a:xfrm>
          <a:off x="1522582" y="1269536"/>
          <a:ext cx="2209190" cy="220952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E590B-75D4-4C24-B3D1-184799AA21EC}">
      <dsp:nvSpPr>
        <dsp:cNvPr id="0" name=""/>
        <dsp:cNvSpPr/>
      </dsp:nvSpPr>
      <dsp:spPr>
        <a:xfrm>
          <a:off x="2013375" y="2074586"/>
          <a:ext cx="1227604" cy="613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CMS</a:t>
          </a:r>
        </a:p>
      </dsp:txBody>
      <dsp:txXfrm>
        <a:off x="2013375" y="2074586"/>
        <a:ext cx="1227604" cy="613655"/>
      </dsp:txXfrm>
    </dsp:sp>
    <dsp:sp modelId="{941B92E4-63E4-4817-B469-85250E8C80CA}">
      <dsp:nvSpPr>
        <dsp:cNvPr id="0" name=""/>
        <dsp:cNvSpPr/>
      </dsp:nvSpPr>
      <dsp:spPr>
        <a:xfrm>
          <a:off x="2293413" y="2690995"/>
          <a:ext cx="1898036" cy="189879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60821-2D83-4B65-B8DF-0F4FA37CB022}">
      <dsp:nvSpPr>
        <dsp:cNvPr id="0" name=""/>
        <dsp:cNvSpPr/>
      </dsp:nvSpPr>
      <dsp:spPr>
        <a:xfrm>
          <a:off x="2627385" y="3353302"/>
          <a:ext cx="1227604" cy="613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HCAHPS</a:t>
          </a:r>
        </a:p>
      </dsp:txBody>
      <dsp:txXfrm>
        <a:off x="2627385" y="3353302"/>
        <a:ext cx="1227604" cy="613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EB776-8B45-4A79-9EDB-18DFADED6492}">
      <dsp:nvSpPr>
        <dsp:cNvPr id="0" name=""/>
        <dsp:cNvSpPr/>
      </dsp:nvSpPr>
      <dsp:spPr>
        <a:xfrm>
          <a:off x="0" y="0"/>
          <a:ext cx="8646337" cy="194985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B81C9-77E0-4858-BBA9-3E5A7574C228}">
      <dsp:nvSpPr>
        <dsp:cNvPr id="0" name=""/>
        <dsp:cNvSpPr/>
      </dsp:nvSpPr>
      <dsp:spPr>
        <a:xfrm>
          <a:off x="645106" y="260245"/>
          <a:ext cx="1768429" cy="142936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31000" r="-3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ED63F-8754-46FB-AF3A-7332F24EA135}">
      <dsp:nvSpPr>
        <dsp:cNvPr id="0" name=""/>
        <dsp:cNvSpPr/>
      </dsp:nvSpPr>
      <dsp:spPr>
        <a:xfrm rot="10800000">
          <a:off x="259390" y="1949853"/>
          <a:ext cx="2539861" cy="2383154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 2008 the response rate to surveys was 32.5%, in 2018 it dropped to 27% and has continued to drop each year since.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HCAHPS Online, 2022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 rot="10800000">
        <a:off x="332680" y="1949853"/>
        <a:ext cx="2393281" cy="2309864"/>
      </dsp:txXfrm>
    </dsp:sp>
    <dsp:sp modelId="{5AC0F57E-0413-4078-AA27-21C33CEA7FC2}">
      <dsp:nvSpPr>
        <dsp:cNvPr id="0" name=""/>
        <dsp:cNvSpPr/>
      </dsp:nvSpPr>
      <dsp:spPr>
        <a:xfrm>
          <a:off x="3053237" y="259980"/>
          <a:ext cx="2539861" cy="142989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2181B-478D-45CB-B073-EEE9D1D41FD5}">
      <dsp:nvSpPr>
        <dsp:cNvPr id="0" name=""/>
        <dsp:cNvSpPr/>
      </dsp:nvSpPr>
      <dsp:spPr>
        <a:xfrm rot="10800000">
          <a:off x="3053237" y="1949853"/>
          <a:ext cx="2539861" cy="2383154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Known Lack of Representation of English as Second Language Speakers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Figueroa, et al., 2018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 rot="10800000">
        <a:off x="3126527" y="1949853"/>
        <a:ext cx="2393281" cy="2309864"/>
      </dsp:txXfrm>
    </dsp:sp>
    <dsp:sp modelId="{5675B7E9-80C6-4D01-A158-F2FE92E8C1A5}">
      <dsp:nvSpPr>
        <dsp:cNvPr id="0" name=""/>
        <dsp:cNvSpPr/>
      </dsp:nvSpPr>
      <dsp:spPr>
        <a:xfrm rot="10800000" flipH="1" flipV="1">
          <a:off x="5945263" y="227221"/>
          <a:ext cx="2101760" cy="125790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rcRect/>
          <a:stretch>
            <a:fillRect t="-40000" b="-4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066380-1DD4-43FC-AD14-885E321A308A}">
      <dsp:nvSpPr>
        <dsp:cNvPr id="0" name=""/>
        <dsp:cNvSpPr/>
      </dsp:nvSpPr>
      <dsp:spPr>
        <a:xfrm rot="10800000">
          <a:off x="5847085" y="1949853"/>
          <a:ext cx="2539861" cy="2383154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Survey Does Not Ask About All the Issues that Patients Care About Most.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Raynard</a:t>
          </a:r>
          <a:r>
            <a:rPr lang="en-US" sz="1700" kern="1200" dirty="0"/>
            <a:t>, et al., 2016</a:t>
          </a:r>
        </a:p>
      </dsp:txBody>
      <dsp:txXfrm rot="10800000">
        <a:off x="5920375" y="1949853"/>
        <a:ext cx="2393281" cy="2309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186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3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8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7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39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8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9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2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3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9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.links.franklin.edu/10.1377/hlthaff.2015.1030" TargetMode="External"/><Relationship Id="rId2" Type="http://schemas.openxmlformats.org/officeDocument/2006/relationships/hyperlink" Target="https://hcahpsonline.org/en/summary-analys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0390" y="1531620"/>
            <a:ext cx="6667500" cy="1978978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Measuring Patient Experience-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Whose Voices are Heard?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Rachel Silsdorf, MMSL, CPXP, BCPA</a:t>
            </a:r>
          </a:p>
          <a:p>
            <a:r>
              <a:rPr lang="en-US" sz="1800" dirty="0">
                <a:solidFill>
                  <a:schemeClr val="tx1"/>
                </a:solidFill>
              </a:rPr>
              <a:t>Student-Doctorate of Healthcare Administration </a:t>
            </a:r>
          </a:p>
          <a:p>
            <a:r>
              <a:rPr lang="en-US" sz="1800" dirty="0">
                <a:solidFill>
                  <a:schemeClr val="tx1"/>
                </a:solidFill>
              </a:rPr>
              <a:t>Franklin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6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45"/>
    </mc:Choice>
    <mc:Fallback xmlns="">
      <p:transition spd="slow" advTm="1864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89808-3598-40EE-9224-2886953A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An HCAHPS and Where Did It Come From?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A4D26A3-38A7-4CD6-8D5A-0B3D8BB9FA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016041"/>
              </p:ext>
            </p:extLst>
          </p:nvPr>
        </p:nvGraphicFramePr>
        <p:xfrm>
          <a:off x="235670" y="2073896"/>
          <a:ext cx="5867950" cy="458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04849" y="2976859"/>
            <a:ext cx="612564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3200" dirty="0"/>
              <a:t>The first national and standardized survey for patients in the United States to provide feedback on their experience of care. </a:t>
            </a:r>
          </a:p>
        </p:txBody>
      </p:sp>
    </p:spTree>
    <p:extLst>
      <p:ext uri="{BB962C8B-B14F-4D97-AF65-F5344CB8AC3E}">
        <p14:creationId xmlns:p14="http://schemas.microsoft.com/office/powerpoint/2010/main" val="409982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002" y="2780916"/>
            <a:ext cx="4527176" cy="1371600"/>
          </a:xfrm>
        </p:spPr>
        <p:txBody>
          <a:bodyPr>
            <a:normAutofit/>
          </a:bodyPr>
          <a:lstStyle/>
          <a:p>
            <a:r>
              <a:rPr lang="en-US" sz="4000" dirty="0"/>
              <a:t>HCAHPS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6570517" y="1449677"/>
            <a:ext cx="4682837" cy="689648"/>
          </a:xfrm>
          <a:solidFill>
            <a:srgbClr val="FFC000"/>
          </a:solidFill>
        </p:spPr>
        <p:txBody>
          <a:bodyPr/>
          <a:lstStyle/>
          <a:p>
            <a:pPr lvl="0" algn="l" defTabSz="457200">
              <a:spcBef>
                <a:spcPts val="0"/>
              </a:spcBef>
              <a:buClrTx/>
            </a:pPr>
            <a:r>
              <a:rPr lang="en-US" sz="1800" b="1" dirty="0">
                <a:solidFill>
                  <a:prstClr val="black"/>
                </a:solidFill>
                <a:latin typeface="Calibri" panose="020F0502020204030204"/>
              </a:rPr>
              <a:t>Results are publically available to help inform decision making for all healthcare consumers.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7470" y="1492995"/>
            <a:ext cx="5320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70518" y="2139326"/>
            <a:ext cx="4682837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Represent 30% of bonuses and penalties paid to hospitals in the Value Based Purchasing (VBP) program.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4B7E11-B113-4690-BEE1-E87A2E7E5995}"/>
              </a:ext>
            </a:extLst>
          </p:cNvPr>
          <p:cNvSpPr txBox="1"/>
          <p:nvPr/>
        </p:nvSpPr>
        <p:spPr>
          <a:xfrm>
            <a:off x="6570518" y="3062657"/>
            <a:ext cx="4682837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Impact how hospitals are compensated for services and quality ratings.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71FCE-82E3-4ACE-8E3C-1AC008855D1A}"/>
              </a:ext>
            </a:extLst>
          </p:cNvPr>
          <p:cNvSpPr txBox="1"/>
          <p:nvPr/>
        </p:nvSpPr>
        <p:spPr>
          <a:xfrm>
            <a:off x="6570518" y="3708988"/>
            <a:ext cx="4682838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Are linked to clinician payments and quality ratings</a:t>
            </a:r>
          </a:p>
        </p:txBody>
      </p:sp>
    </p:spTree>
    <p:extLst>
      <p:ext uri="{BB962C8B-B14F-4D97-AF65-F5344CB8AC3E}">
        <p14:creationId xmlns:p14="http://schemas.microsoft.com/office/powerpoint/2010/main" val="252625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24"/>
    </mc:Choice>
    <mc:Fallback xmlns="">
      <p:transition spd="slow" advTm="4622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492" y="620826"/>
            <a:ext cx="9601196" cy="1303867"/>
          </a:xfrm>
        </p:spPr>
        <p:txBody>
          <a:bodyPr>
            <a:normAutofit/>
          </a:bodyPr>
          <a:lstStyle/>
          <a:p>
            <a:r>
              <a:rPr lang="en-US" sz="3600" dirty="0"/>
              <a:t>Known Challenges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2544" y="4386746"/>
            <a:ext cx="49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92239" y="4583729"/>
            <a:ext cx="556069" cy="344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77023316"/>
              </p:ext>
            </p:extLst>
          </p:nvPr>
        </p:nvGraphicFramePr>
        <p:xfrm>
          <a:off x="1360108" y="2244437"/>
          <a:ext cx="8646337" cy="433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47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97"/>
    </mc:Choice>
    <mc:Fallback xmlns="">
      <p:transition spd="slow" advTm="8129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791" y="860783"/>
            <a:ext cx="7729728" cy="1188720"/>
          </a:xfrm>
        </p:spPr>
        <p:txBody>
          <a:bodyPr/>
          <a:lstStyle/>
          <a:p>
            <a:r>
              <a:rPr lang="en-US" dirty="0"/>
              <a:t>Research yet to come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735" y="2277117"/>
            <a:ext cx="5407491" cy="41359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B36938-11E5-4B66-8880-C28500E2D71F}"/>
              </a:ext>
            </a:extLst>
          </p:cNvPr>
          <p:cNvSpPr txBox="1"/>
          <p:nvPr/>
        </p:nvSpPr>
        <p:spPr>
          <a:xfrm>
            <a:off x="406400" y="2595418"/>
            <a:ext cx="2881745" cy="307776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Valid?</a:t>
            </a:r>
          </a:p>
          <a:p>
            <a:r>
              <a:rPr lang="en-US" dirty="0"/>
              <a:t>Validity, referring to the data as a reflection of the extent to which it measures the experience of patients in hospitals, and specifically what is important to those patients regarding their hospital experience.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261FE-E375-4DE8-BF1C-E73AEFB7D130}"/>
              </a:ext>
            </a:extLst>
          </p:cNvPr>
          <p:cNvSpPr txBox="1"/>
          <p:nvPr/>
        </p:nvSpPr>
        <p:spPr>
          <a:xfrm>
            <a:off x="9310254" y="2595418"/>
            <a:ext cx="2262909" cy="33547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Reliable?</a:t>
            </a:r>
          </a:p>
          <a:p>
            <a:endParaRPr lang="en-US" dirty="0"/>
          </a:p>
          <a:p>
            <a:r>
              <a:rPr lang="en-US" dirty="0"/>
              <a:t>Reliable referring to the extent to which the data set are responses submitted by respondents who accurately represent the U.S. hospital population.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6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295" y="1002399"/>
            <a:ext cx="7729728" cy="118872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Center for Medicare and Medicaid Services (26 January 2022). </a:t>
            </a:r>
            <a:r>
              <a:rPr lang="en-US" sz="1200" i="1" dirty="0"/>
              <a:t>HCAHPS tables on HCAHPS online. 	</a:t>
            </a:r>
            <a:r>
              <a:rPr lang="en-US" sz="1200" i="1" dirty="0">
                <a:hlinkClick r:id="rId2"/>
              </a:rPr>
              <a:t>https://hcahpsonline.org/en/summary-analyses/</a:t>
            </a:r>
            <a:endParaRPr lang="en-US" sz="1200" i="1" dirty="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/>
              <a:t>Malpani</a:t>
            </a:r>
            <a:r>
              <a:rPr lang="en-US" sz="1200" dirty="0"/>
              <a:t>, </a:t>
            </a:r>
            <a:r>
              <a:rPr lang="en-US" sz="1200" dirty="0" err="1"/>
              <a:t>Rohil</a:t>
            </a:r>
            <a:r>
              <a:rPr lang="en-US" sz="1200" dirty="0"/>
              <a:t>, Murillo </a:t>
            </a:r>
            <a:r>
              <a:rPr lang="en-US" sz="1200" dirty="0" err="1"/>
              <a:t>Adrados</a:t>
            </a:r>
            <a:r>
              <a:rPr lang="en-US" sz="1200" dirty="0"/>
              <a:t>, Michael R Mercier, Ryan P </a:t>
            </a:r>
            <a:r>
              <a:rPr lang="en-US" sz="1200" dirty="0" err="1"/>
              <a:t>McLynn</a:t>
            </a:r>
            <a:r>
              <a:rPr lang="en-US" sz="1200" dirty="0"/>
              <a:t>, Anoop R </a:t>
            </a:r>
            <a:r>
              <a:rPr lang="en-US" sz="1200" dirty="0" err="1"/>
              <a:t>Galivanche</a:t>
            </a:r>
            <a:r>
              <a:rPr lang="en-US" sz="1200" dirty="0"/>
              <a:t>, Neil Pathak, and Jonathan N </a:t>
            </a:r>
            <a:r>
              <a:rPr lang="en-US" sz="1200" dirty="0" err="1"/>
              <a:t>Grauer</a:t>
            </a:r>
            <a:r>
              <a:rPr lang="en-US" sz="1200" dirty="0"/>
              <a:t>. 	2020. “Characteristics and Predictors of HCAHPS Nonresponse After Spine Surgery.” Spine 45 (8): E448–56. 	doi:10.1097/BRS.0000000000003287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/>
              <a:t>Ranard</a:t>
            </a:r>
            <a:r>
              <a:rPr lang="en-US" sz="1200" dirty="0"/>
              <a:t>, B. L., Werner, R. M., </a:t>
            </a:r>
            <a:r>
              <a:rPr lang="en-US" sz="1200" dirty="0" err="1"/>
              <a:t>Antanavicius</a:t>
            </a:r>
            <a:r>
              <a:rPr lang="en-US" sz="1200" dirty="0"/>
              <a:t>, T., Schwartz, H. A., Smith, R. J., </a:t>
            </a:r>
            <a:r>
              <a:rPr lang="en-US" sz="1200" dirty="0" err="1"/>
              <a:t>Meisel</a:t>
            </a:r>
            <a:r>
              <a:rPr lang="en-US" sz="1200" dirty="0"/>
              <a:t>, Z. F., Asch, D. A., </a:t>
            </a:r>
            <a:r>
              <a:rPr lang="en-US" sz="1200" dirty="0" err="1"/>
              <a:t>Ungar</a:t>
            </a:r>
            <a:r>
              <a:rPr lang="en-US" sz="1200" dirty="0"/>
              <a:t>, L. H., &amp; Merchant, R. 	M. (2016). Yelp Reviews Of Hospital Care Can Supplement And Inform Traditional Surveys Of The Patient 	Experience Of Care. Health Affairs, 35(4), 697-705,1-6. </a:t>
            </a:r>
            <a:r>
              <a:rPr lang="en-US" sz="1200" dirty="0">
                <a:hlinkClick r:id="rId3"/>
              </a:rPr>
              <a:t>http://dx.doi.org.links.franklin.edu/10.1377/hlthaff</a:t>
            </a:r>
            <a:r>
              <a:rPr lang="en-US" sz="1200">
                <a:hlinkClick r:id="rId3"/>
              </a:rPr>
              <a:t>.2015.1030</a:t>
            </a:r>
            <a:endParaRPr lang="en-US" sz="1200" dirty="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/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1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7"/>
    </mc:Choice>
    <mc:Fallback xmlns="">
      <p:transition spd="slow" advTm="2037"/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FCA5AC73D854E91C7F1392E270C2D" ma:contentTypeVersion="12" ma:contentTypeDescription="Create a new document." ma:contentTypeScope="" ma:versionID="700ad632705b566cc9eec8e4e10eebda">
  <xsd:schema xmlns:xsd="http://www.w3.org/2001/XMLSchema" xmlns:xs="http://www.w3.org/2001/XMLSchema" xmlns:p="http://schemas.microsoft.com/office/2006/metadata/properties" xmlns:ns3="2d53aa3f-19da-477f-b554-6cd9ca78fff9" xmlns:ns4="91716e31-1a87-40d4-8fd3-b95be6f9a675" targetNamespace="http://schemas.microsoft.com/office/2006/metadata/properties" ma:root="true" ma:fieldsID="df9c3da79b72b9f17e2dc8b6cdee91e1" ns3:_="" ns4:_="">
    <xsd:import namespace="2d53aa3f-19da-477f-b554-6cd9ca78fff9"/>
    <xsd:import namespace="91716e31-1a87-40d4-8fd3-b95be6f9a67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3aa3f-19da-477f-b554-6cd9ca78ff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16e31-1a87-40d4-8fd3-b95be6f9a6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1A1571-0AA5-4ED8-8B8F-4EF4E112C2DF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1716e31-1a87-40d4-8fd3-b95be6f9a675"/>
    <ds:schemaRef ds:uri="2d53aa3f-19da-477f-b554-6cd9ca78fff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5FFD77F-0A21-4AFE-80D4-4351CE4B1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53aa3f-19da-477f-b554-6cd9ca78fff9"/>
    <ds:schemaRef ds:uri="91716e31-1a87-40d4-8fd3-b95be6f9a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A116E8-2C1A-4AF7-AEB1-708B60761B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1132</TotalTime>
  <Words>436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Parcel</vt:lpstr>
      <vt:lpstr>Measuring Patient Experience- Whose Voices are Heard?</vt:lpstr>
      <vt:lpstr>What’s An HCAHPS and Where Did It Come From?</vt:lpstr>
      <vt:lpstr>HCAHPS</vt:lpstr>
      <vt:lpstr>Known Challenges</vt:lpstr>
      <vt:lpstr>Research yet to come</vt:lpstr>
      <vt:lpstr>References</vt:lpstr>
    </vt:vector>
  </TitlesOfParts>
  <Company>OhioHealth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Quality, Process and Improvement Consistency and Frequency of Purposeful Rounding</dc:title>
  <dc:creator>Silsdorf, Rachel</dc:creator>
  <cp:lastModifiedBy>Bora Pajo</cp:lastModifiedBy>
  <cp:revision>38</cp:revision>
  <dcterms:created xsi:type="dcterms:W3CDTF">2021-10-04T12:03:13Z</dcterms:created>
  <dcterms:modified xsi:type="dcterms:W3CDTF">2022-06-24T19:15:13Z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0x010100503FCA5AC73D854E91C7F1392E270C2D</vt:lpwstr>
  </property>
</Properties>
</file>