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Arvo" panose="02000000000000000000" pitchFamily="2" charset="77"/>
      <p:regular r:id="rId18"/>
      <p:bold r:id="rId19"/>
      <p:italic r:id="rId20"/>
      <p:boldItalic r:id="rId21"/>
    </p:embeddedFont>
    <p:embeddedFont>
      <p:font typeface="Bodoni" pitchFamily="2" charset="0"/>
      <p:regular r:id="rId22"/>
      <p:bold r:id="rId23"/>
      <p:italic r:id="rId24"/>
      <p:boldItalic r:id="rId25"/>
    </p:embeddedFont>
    <p:embeddedFont>
      <p:font typeface="Proxima Nova" panose="02000506030000020004" pitchFamily="2" charset="0"/>
      <p:regular r:id="rId26"/>
      <p:bold r:id="rId27"/>
      <p:italic r:id="rId28"/>
      <p:boldItalic r:id="rId29"/>
    </p:embeddedFont>
    <p:embeddedFont>
      <p:font typeface="Proxima Nova Semibold" panose="02000506030000020004" pitchFamily="2" charset="0"/>
      <p:regular r:id="rId30"/>
      <p:bold r:id="rId31"/>
      <p:italic r:id="rId32"/>
      <p:boldItalic r:id="rId33"/>
    </p:embeddedFont>
    <p:embeddedFont>
      <p:font typeface="Ubuntu" panose="020B0504030602030204" pitchFamily="34" charset="0"/>
      <p:regular r:id="rId34"/>
      <p:bold r:id="rId35"/>
      <p:italic r:id="rId36"/>
      <p:boldItalic r:id="rId37"/>
    </p:embeddedFont>
    <p:embeddedFont>
      <p:font typeface="Ubuntu Light" panose="020F0302020204030204" pitchFamily="34" charset="0"/>
      <p:regular r:id="rId38"/>
      <p:bold r:id="rId39"/>
      <p:italic r:id="rId40"/>
      <p:boldItalic r:id="rId41"/>
    </p:embeddedFont>
    <p:embeddedFont>
      <p:font typeface="Ubuntu Medium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2.fntdata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presProps" Target="pres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ab424701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ab424701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ab424701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ab424701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ab424701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ab424701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afde99e50_0_8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afde99e50_0_8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ab42470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ab42470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ab424701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ab424701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ab424701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ab424701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ab424701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ab424701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1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111322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1"/>
          </p:nvPr>
        </p:nvSpPr>
        <p:spPr>
          <a:xfrm>
            <a:off x="111322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 idx="2"/>
          </p:nvPr>
        </p:nvSpPr>
        <p:spPr>
          <a:xfrm>
            <a:off x="4818378" y="1571550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3"/>
          </p:nvPr>
        </p:nvSpPr>
        <p:spPr>
          <a:xfrm>
            <a:off x="4818379" y="2177000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_AND_TWO_COLUMNS_2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Google Shape;78;p12"/>
          <p:cNvCxnSpPr/>
          <p:nvPr/>
        </p:nvCxnSpPr>
        <p:spPr>
          <a:xfrm>
            <a:off x="4550550" y="19414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1113228" y="2151075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147278" y="2756525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ctrTitle" idx="2"/>
          </p:nvPr>
        </p:nvSpPr>
        <p:spPr>
          <a:xfrm>
            <a:off x="4818378" y="2151075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3"/>
          </p:nvPr>
        </p:nvSpPr>
        <p:spPr>
          <a:xfrm>
            <a:off x="4852428" y="2756525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ctrTitle" idx="2"/>
          </p:nvPr>
        </p:nvSpPr>
        <p:spPr>
          <a:xfrm>
            <a:off x="11053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1053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 idx="3"/>
          </p:nvPr>
        </p:nvSpPr>
        <p:spPr>
          <a:xfrm>
            <a:off x="35152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35152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5"/>
          </p:nvPr>
        </p:nvSpPr>
        <p:spPr>
          <a:xfrm>
            <a:off x="5925151" y="206242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5925154" y="2667875"/>
            <a:ext cx="2113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3406450" y="1926825"/>
            <a:ext cx="0" cy="194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3"/>
          <p:cNvCxnSpPr/>
          <p:nvPr/>
        </p:nvCxnSpPr>
        <p:spPr>
          <a:xfrm>
            <a:off x="5737375" y="1926825"/>
            <a:ext cx="0" cy="19413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11053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980600" y="3371050"/>
            <a:ext cx="23631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2"/>
          </p:nvPr>
        </p:nvSpPr>
        <p:spPr>
          <a:xfrm>
            <a:off x="34846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3"/>
          </p:nvPr>
        </p:nvSpPr>
        <p:spPr>
          <a:xfrm>
            <a:off x="3419975" y="3371050"/>
            <a:ext cx="22428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ctrTitle" idx="4"/>
          </p:nvPr>
        </p:nvSpPr>
        <p:spPr>
          <a:xfrm>
            <a:off x="5880251" y="276560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>
            <a:off x="5880250" y="3371050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6"/>
          </p:nvPr>
        </p:nvSpPr>
        <p:spPr>
          <a:xfrm>
            <a:off x="773850" y="638075"/>
            <a:ext cx="76725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33435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5739196" y="1602675"/>
            <a:ext cx="0" cy="24597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4"/>
          <p:cNvCxnSpPr/>
          <p:nvPr/>
        </p:nvCxnSpPr>
        <p:spPr>
          <a:xfrm>
            <a:off x="4233900" y="1120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1050450" y="2918000"/>
            <a:ext cx="70431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4"/>
          <p:cNvSpPr txBox="1">
            <a:spLocks noGrp="1"/>
          </p:cNvSpPr>
          <p:nvPr>
            <p:ph type="ctrTitle" idx="7"/>
          </p:nvPr>
        </p:nvSpPr>
        <p:spPr>
          <a:xfrm>
            <a:off x="11053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8"/>
          </p:nvPr>
        </p:nvSpPr>
        <p:spPr>
          <a:xfrm>
            <a:off x="1073150" y="2041825"/>
            <a:ext cx="2178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ctrTitle" idx="9"/>
          </p:nvPr>
        </p:nvSpPr>
        <p:spPr>
          <a:xfrm>
            <a:off x="34846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3"/>
          </p:nvPr>
        </p:nvSpPr>
        <p:spPr>
          <a:xfrm>
            <a:off x="3452400" y="2041825"/>
            <a:ext cx="2178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ctrTitle" idx="14"/>
          </p:nvPr>
        </p:nvSpPr>
        <p:spPr>
          <a:xfrm>
            <a:off x="5880251" y="1436375"/>
            <a:ext cx="2113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5"/>
          </p:nvPr>
        </p:nvSpPr>
        <p:spPr>
          <a:xfrm>
            <a:off x="5831650" y="2041825"/>
            <a:ext cx="22107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BIG_NUMBER_1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 hasCustomPrompt="1"/>
          </p:nvPr>
        </p:nvSpPr>
        <p:spPr>
          <a:xfrm>
            <a:off x="742950" y="8326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1667075" y="14695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19560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3"/>
          </p:nvPr>
        </p:nvSpPr>
        <p:spPr>
          <a:xfrm>
            <a:off x="1667075" y="25929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3079400"/>
            <a:ext cx="77295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5"/>
          </p:nvPr>
        </p:nvSpPr>
        <p:spPr>
          <a:xfrm>
            <a:off x="1667075" y="3716300"/>
            <a:ext cx="5809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406950" y="352200"/>
            <a:ext cx="42879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737850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44" name="Google Shape;144;p20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572000" y="429350"/>
            <a:ext cx="2772000" cy="635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5"/>
          </p:nvPr>
        </p:nvSpPr>
        <p:spPr>
          <a:xfrm>
            <a:off x="4696224" y="3967490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2855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3582225" y="3680625"/>
            <a:ext cx="838800" cy="81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609950" y="-11150"/>
            <a:ext cx="45453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626079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626079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1"/>
          <p:cNvCxnSpPr/>
          <p:nvPr/>
        </p:nvCxnSpPr>
        <p:spPr>
          <a:xfrm>
            <a:off x="7378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5079304" y="2261500"/>
            <a:ext cx="36066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USTOM_1_1_1_1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5200425" y="-11150"/>
            <a:ext cx="3954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D9D9D9"/>
                </a:solidFill>
              </a:defRPr>
            </a:lvl1pPr>
            <a:lvl2pPr lvl="1" rtl="0">
              <a:buNone/>
              <a:defRPr>
                <a:solidFill>
                  <a:srgbClr val="D9D9D9"/>
                </a:solidFill>
              </a:defRPr>
            </a:lvl2pPr>
            <a:lvl3pPr lvl="2" rtl="0">
              <a:buNone/>
              <a:defRPr>
                <a:solidFill>
                  <a:srgbClr val="D9D9D9"/>
                </a:solidFill>
              </a:defRPr>
            </a:lvl3pPr>
            <a:lvl4pPr lvl="3" rtl="0">
              <a:buNone/>
              <a:defRPr>
                <a:solidFill>
                  <a:srgbClr val="D9D9D9"/>
                </a:solidFill>
              </a:defRPr>
            </a:lvl4pPr>
            <a:lvl5pPr lvl="4" rtl="0">
              <a:buNone/>
              <a:defRPr>
                <a:solidFill>
                  <a:srgbClr val="D9D9D9"/>
                </a:solidFill>
              </a:defRPr>
            </a:lvl5pPr>
            <a:lvl6pPr lvl="5" rtl="0">
              <a:buNone/>
              <a:defRPr>
                <a:solidFill>
                  <a:srgbClr val="D9D9D9"/>
                </a:solidFill>
              </a:defRPr>
            </a:lvl6pPr>
            <a:lvl7pPr lvl="6" rtl="0">
              <a:buNone/>
              <a:defRPr>
                <a:solidFill>
                  <a:srgbClr val="D9D9D9"/>
                </a:solidFill>
              </a:defRPr>
            </a:lvl7pPr>
            <a:lvl8pPr lvl="7" rtl="0">
              <a:buNone/>
              <a:defRPr>
                <a:solidFill>
                  <a:srgbClr val="D9D9D9"/>
                </a:solidFill>
              </a:defRPr>
            </a:lvl8pPr>
            <a:lvl9pPr lvl="8" rtl="0">
              <a:buNone/>
              <a:defRPr>
                <a:solidFill>
                  <a:srgbClr val="D9D9D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B7B7B7"/>
                </a:solidFill>
                <a:latin typeface="Arvo"/>
                <a:ea typeface="Arvo"/>
                <a:cs typeface="Arvo"/>
                <a:sym typeface="Arvo"/>
              </a:rPr>
              <a:t>‹#›</a:t>
            </a:fld>
            <a:endParaRPr sz="1200">
              <a:solidFill>
                <a:srgbClr val="B7B7B7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1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 1">
  <p:cSld name="CUSTOM_2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0" y="1027350"/>
            <a:ext cx="9144000" cy="30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1630100" y="172545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1"/>
          </p:nvPr>
        </p:nvSpPr>
        <p:spPr>
          <a:xfrm>
            <a:off x="1915400" y="28399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8364708" y="42690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783525" y="1738050"/>
            <a:ext cx="2545800" cy="16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cxnSp>
        <p:nvCxnSpPr>
          <p:cNvPr id="175" name="Google Shape;175;p26"/>
          <p:cNvCxnSpPr/>
          <p:nvPr/>
        </p:nvCxnSpPr>
        <p:spPr>
          <a:xfrm>
            <a:off x="918900" y="3511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frame  1">
  <p:cSld name="BLANK_1_1_1_1">
    <p:bg>
      <p:bgPr>
        <a:solidFill>
          <a:schemeClr val="accen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783525" y="621500"/>
            <a:ext cx="7618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954225" y="1709475"/>
            <a:ext cx="3367200" cy="24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35;p4"/>
          <p:cNvCxnSpPr/>
          <p:nvPr/>
        </p:nvCxnSpPr>
        <p:spPr>
          <a:xfrm>
            <a:off x="1068750" y="13401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1 1">
  <p:cSld name="SECTION_HEADER_2_1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56273" y="3469550"/>
            <a:ext cx="3483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1068750" y="461975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70047" y="99390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98900" y="773100"/>
            <a:ext cx="38880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rgbClr val="D9D9D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4259700" cy="51435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ubTitle" idx="1"/>
          </p:nvPr>
        </p:nvSpPr>
        <p:spPr>
          <a:xfrm>
            <a:off x="4598900" y="2968204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10"/>
          <p:cNvCxnSpPr/>
          <p:nvPr/>
        </p:nvCxnSpPr>
        <p:spPr>
          <a:xfrm>
            <a:off x="4778200" y="278062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X9RQ9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Secondary data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4598900" y="1491800"/>
            <a:ext cx="3593700" cy="12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Large Datasets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Data Scraping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40"/>
          <p:cNvGrpSpPr/>
          <p:nvPr/>
        </p:nvGrpSpPr>
        <p:grpSpPr>
          <a:xfrm>
            <a:off x="1907514" y="1611245"/>
            <a:ext cx="5328996" cy="2793093"/>
            <a:chOff x="1907514" y="1611245"/>
            <a:chExt cx="5328996" cy="2793093"/>
          </a:xfrm>
        </p:grpSpPr>
        <p:sp>
          <p:nvSpPr>
            <p:cNvPr id="263" name="Google Shape;263;p40"/>
            <p:cNvSpPr/>
            <p:nvPr/>
          </p:nvSpPr>
          <p:spPr>
            <a:xfrm>
              <a:off x="1907514" y="1611245"/>
              <a:ext cx="1103822" cy="1191535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3974021" y="1611245"/>
              <a:ext cx="1101023" cy="1191535"/>
            </a:xfrm>
            <a:custGeom>
              <a:avLst/>
              <a:gdLst/>
              <a:ahLst/>
              <a:cxnLst/>
              <a:rect l="l" t="t" r="r" b="b"/>
              <a:pathLst>
                <a:path w="4720" h="5225" extrusionOk="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2921990" y="3212803"/>
              <a:ext cx="1104055" cy="1191535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5000161" y="3212803"/>
              <a:ext cx="1103822" cy="1191535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6040529" y="1611245"/>
              <a:ext cx="1104055" cy="1191535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1976560" y="2983732"/>
              <a:ext cx="5259949" cy="48117"/>
            </a:xfrm>
            <a:custGeom>
              <a:avLst/>
              <a:gdLst/>
              <a:ahLst/>
              <a:cxnLst/>
              <a:rect l="l" t="t" r="r" b="b"/>
              <a:pathLst>
                <a:path w="22549" h="211" extrusionOk="0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2284006" y="2909504"/>
              <a:ext cx="267558" cy="224852"/>
            </a:xfrm>
            <a:custGeom>
              <a:avLst/>
              <a:gdLst/>
              <a:ahLst/>
              <a:cxnLst/>
              <a:rect l="l" t="t" r="r" b="b"/>
              <a:pathLst>
                <a:path w="1147" h="986" extrusionOk="0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3321575" y="2909732"/>
              <a:ext cx="267558" cy="224624"/>
            </a:xfrm>
            <a:custGeom>
              <a:avLst/>
              <a:gdLst/>
              <a:ahLst/>
              <a:cxnLst/>
              <a:rect l="l" t="t" r="r" b="b"/>
              <a:pathLst>
                <a:path w="1147" h="985" extrusionOk="0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4359144" y="2909276"/>
              <a:ext cx="267558" cy="22394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399513" y="2909732"/>
              <a:ext cx="264759" cy="224624"/>
            </a:xfrm>
            <a:custGeom>
              <a:avLst/>
              <a:gdLst/>
              <a:ahLst/>
              <a:cxnLst/>
              <a:rect l="l" t="t" r="r" b="b"/>
              <a:pathLst>
                <a:path w="1135" h="985" extrusionOk="0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6474638" y="2909276"/>
              <a:ext cx="267558" cy="22394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Sources of secondary data</a:t>
            </a:r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4294967295"/>
          </p:nvPr>
        </p:nvSpPr>
        <p:spPr>
          <a:xfrm>
            <a:off x="1820100" y="1907475"/>
            <a:ext cx="1283400" cy="2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GOVERNMENT 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4294967295"/>
          </p:nvPr>
        </p:nvSpPr>
        <p:spPr>
          <a:xfrm>
            <a:off x="3856050" y="1907475"/>
            <a:ext cx="14319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RESEARCH UNIVERSITIES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4294967295"/>
          </p:nvPr>
        </p:nvSpPr>
        <p:spPr>
          <a:xfrm>
            <a:off x="2666450" y="3403425"/>
            <a:ext cx="16320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LARGE ORGANIZATIONS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4294967295"/>
          </p:nvPr>
        </p:nvSpPr>
        <p:spPr>
          <a:xfrm>
            <a:off x="5140800" y="3403425"/>
            <a:ext cx="854100" cy="3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ONLINE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5886600" y="1965775"/>
            <a:ext cx="13500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Ubuntu Medium"/>
                <a:ea typeface="Ubuntu Medium"/>
                <a:cs typeface="Ubuntu Medium"/>
                <a:sym typeface="Ubuntu Medium"/>
              </a:rPr>
              <a:t>INSTITUTIONAL DATA</a:t>
            </a:r>
            <a:endParaRPr sz="1200">
              <a:solidFill>
                <a:schemeClr val="dk1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>
                <a:solidFill>
                  <a:srgbClr val="CCCCCC"/>
                </a:solidFill>
              </a:rPr>
              <a:t>11</a:t>
            </a:fld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0" y="2466400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5000"/>
              <a:t>DISADVANTAGES?</a:t>
            </a:r>
            <a:endParaRPr sz="5000"/>
          </a:p>
        </p:txBody>
      </p:sp>
      <p:sp>
        <p:nvSpPr>
          <p:cNvPr id="286" name="Google Shape;286;p4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12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/>
          <p:nvPr/>
        </p:nvSpPr>
        <p:spPr>
          <a:xfrm>
            <a:off x="1127350" y="1211525"/>
            <a:ext cx="1536300" cy="23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/>
          <p:cNvSpPr/>
          <p:nvPr/>
        </p:nvSpPr>
        <p:spPr>
          <a:xfrm>
            <a:off x="3792875" y="1163488"/>
            <a:ext cx="1536300" cy="23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/>
          <p:cNvSpPr/>
          <p:nvPr/>
        </p:nvSpPr>
        <p:spPr>
          <a:xfrm>
            <a:off x="6466750" y="1211525"/>
            <a:ext cx="1536300" cy="23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2"/>
          <p:cNvSpPr/>
          <p:nvPr/>
        </p:nvSpPr>
        <p:spPr>
          <a:xfrm>
            <a:off x="1119000" y="1219875"/>
            <a:ext cx="1536300" cy="3298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2"/>
          <p:cNvSpPr/>
          <p:nvPr/>
        </p:nvSpPr>
        <p:spPr>
          <a:xfrm>
            <a:off x="3792863" y="1219875"/>
            <a:ext cx="1536300" cy="3298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2"/>
          <p:cNvSpPr/>
          <p:nvPr/>
        </p:nvSpPr>
        <p:spPr>
          <a:xfrm>
            <a:off x="6466750" y="1219875"/>
            <a:ext cx="1536300" cy="3298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42"/>
          <p:cNvGrpSpPr/>
          <p:nvPr/>
        </p:nvGrpSpPr>
        <p:grpSpPr>
          <a:xfrm>
            <a:off x="1448820" y="1893682"/>
            <a:ext cx="876646" cy="872307"/>
            <a:chOff x="-55202750" y="3198925"/>
            <a:chExt cx="318225" cy="316650"/>
          </a:xfrm>
        </p:grpSpPr>
        <p:sp>
          <p:nvSpPr>
            <p:cNvPr id="298" name="Google Shape;298;p42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sp>
        <p:nvSpPr>
          <p:cNvPr id="300" name="Google Shape;300;p42"/>
          <p:cNvSpPr txBox="1"/>
          <p:nvPr/>
        </p:nvSpPr>
        <p:spPr>
          <a:xfrm>
            <a:off x="1101250" y="3648225"/>
            <a:ext cx="15075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UNCERTAINTY OF CONSTRUCTS</a:t>
            </a:r>
            <a:endParaRPr sz="9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1" name="Google Shape;301;p42"/>
          <p:cNvSpPr txBox="1"/>
          <p:nvPr/>
        </p:nvSpPr>
        <p:spPr>
          <a:xfrm>
            <a:off x="3769600" y="3823075"/>
            <a:ext cx="15363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MEASUREMENT ERROR</a:t>
            </a:r>
            <a:endParaRPr sz="9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02" name="Google Shape;302;p42"/>
          <p:cNvSpPr txBox="1"/>
          <p:nvPr/>
        </p:nvSpPr>
        <p:spPr>
          <a:xfrm>
            <a:off x="6466775" y="3648225"/>
            <a:ext cx="15363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PASSAGE OF TIME</a:t>
            </a:r>
            <a:endParaRPr sz="900" b="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303" name="Google Shape;303;p42"/>
          <p:cNvGrpSpPr/>
          <p:nvPr/>
        </p:nvGrpSpPr>
        <p:grpSpPr>
          <a:xfrm>
            <a:off x="4050582" y="1952697"/>
            <a:ext cx="808200" cy="921910"/>
            <a:chOff x="-57940525" y="3590375"/>
            <a:chExt cx="279625" cy="319000"/>
          </a:xfrm>
        </p:grpSpPr>
        <p:sp>
          <p:nvSpPr>
            <p:cNvPr id="304" name="Google Shape;304;p42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06" name="Google Shape;306;p42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08" name="Google Shape;308;p42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grpSp>
        <p:nvGrpSpPr>
          <p:cNvPr id="309" name="Google Shape;309;p42"/>
          <p:cNvGrpSpPr/>
          <p:nvPr/>
        </p:nvGrpSpPr>
        <p:grpSpPr>
          <a:xfrm>
            <a:off x="6793208" y="1927637"/>
            <a:ext cx="854198" cy="972050"/>
            <a:chOff x="-52832000" y="3192625"/>
            <a:chExt cx="279625" cy="318225"/>
          </a:xfrm>
        </p:grpSpPr>
        <p:sp>
          <p:nvSpPr>
            <p:cNvPr id="310" name="Google Shape;310;p42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11" name="Google Shape;311;p42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12" name="Google Shape;312;p42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13" name="Google Shape;313;p42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317" name="Google Shape;317;p42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buntu"/>
                <a:ea typeface="Ubuntu"/>
                <a:cs typeface="Ubuntu"/>
                <a:sym typeface="Ubuntu"/>
              </a:endParaRPr>
            </a:p>
          </p:txBody>
        </p:sp>
      </p:grpSp>
      <p:cxnSp>
        <p:nvCxnSpPr>
          <p:cNvPr id="318" name="Google Shape;318;p42"/>
          <p:cNvCxnSpPr/>
          <p:nvPr/>
        </p:nvCxnSpPr>
        <p:spPr>
          <a:xfrm>
            <a:off x="1773225" y="3919150"/>
            <a:ext cx="19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42"/>
          <p:cNvCxnSpPr/>
          <p:nvPr/>
        </p:nvCxnSpPr>
        <p:spPr>
          <a:xfrm>
            <a:off x="4465025" y="4057800"/>
            <a:ext cx="19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42"/>
          <p:cNvCxnSpPr/>
          <p:nvPr/>
        </p:nvCxnSpPr>
        <p:spPr>
          <a:xfrm>
            <a:off x="7138900" y="3919150"/>
            <a:ext cx="192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4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sp>
        <p:nvSpPr>
          <p:cNvPr id="322" name="Google Shape;322;p42"/>
          <p:cNvSpPr txBox="1">
            <a:spLocks noGrp="1"/>
          </p:cNvSpPr>
          <p:nvPr>
            <p:ph type="title"/>
          </p:nvPr>
        </p:nvSpPr>
        <p:spPr>
          <a:xfrm>
            <a:off x="762900" y="439800"/>
            <a:ext cx="7618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/>
              <a:t>DISADVANTAGES OF USING SECONDARY DATA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Types of data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Primary Data</a:t>
            </a: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Secondary Data</a:t>
            </a: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 idx="6"/>
          </p:nvPr>
        </p:nvSpPr>
        <p:spPr>
          <a:xfrm>
            <a:off x="4696225" y="3453254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Can we combine?</a:t>
            </a: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7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</a:t>
            </a:r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title" idx="8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9"/>
          </p:nvPr>
        </p:nvSpPr>
        <p:spPr>
          <a:xfrm>
            <a:off x="3372225" y="377272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570051" y="993900"/>
            <a:ext cx="41364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Benefits of using secondary data</a:t>
            </a:r>
            <a:endParaRPr sz="1200" b="1"/>
          </a:p>
        </p:txBody>
      </p:sp>
      <p:sp>
        <p:nvSpPr>
          <p:cNvPr id="207" name="Google Shape;207;p32"/>
          <p:cNvSpPr txBox="1">
            <a:spLocks noGrp="1"/>
          </p:cNvSpPr>
          <p:nvPr>
            <p:ph type="subTitle" idx="1"/>
          </p:nvPr>
        </p:nvSpPr>
        <p:spPr>
          <a:xfrm>
            <a:off x="614775" y="2564775"/>
            <a:ext cx="292080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1 - Availability of information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2 - Availability of design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3 - Opportunities for replication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4 - Protection of participants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5 - Time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6 - Cost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434343"/>
                </a:solidFill>
              </a:rPr>
              <a:t>7 - Large datasets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cxnSp>
        <p:nvCxnSpPr>
          <p:cNvPr id="209" name="Google Shape;209;p32"/>
          <p:cNvCxnSpPr/>
          <p:nvPr/>
        </p:nvCxnSpPr>
        <p:spPr>
          <a:xfrm>
            <a:off x="678525" y="20605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0" name="Google Shape;210;p32"/>
          <p:cNvPicPr preferRelativeResize="0"/>
          <p:nvPr/>
        </p:nvPicPr>
        <p:blipFill rotWithShape="1">
          <a:blip r:embed="rId3">
            <a:alphaModFix/>
          </a:blip>
          <a:srcRect l="20146" t="7080" r="22553" b="3410"/>
          <a:stretch/>
        </p:blipFill>
        <p:spPr>
          <a:xfrm>
            <a:off x="4914750" y="522225"/>
            <a:ext cx="3674500" cy="38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lesson from Durkheim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675900" y="1220010"/>
            <a:ext cx="3926100" cy="1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3600">
                <a:solidFill>
                  <a:schemeClr val="dk2"/>
                </a:solidFill>
              </a:rPr>
              <a:t>Availability of information</a:t>
            </a:r>
            <a:endParaRPr sz="3600" b="1">
              <a:solidFill>
                <a:schemeClr val="dk2"/>
              </a:solidFill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subTitle" idx="1"/>
          </p:nvPr>
        </p:nvSpPr>
        <p:spPr>
          <a:xfrm>
            <a:off x="2244175" y="165150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700"/>
              <a:t>Availability of Design</a:t>
            </a:r>
            <a:endParaRPr sz="2700" b="1"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i="0"/>
          </a:p>
        </p:txBody>
      </p:sp>
      <p:sp>
        <p:nvSpPr>
          <p:cNvPr id="223" name="Google Shape;223;p3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737850" y="980260"/>
            <a:ext cx="3571500" cy="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Replication</a:t>
            </a: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subTitle" idx="1"/>
          </p:nvPr>
        </p:nvSpPr>
        <p:spPr>
          <a:xfrm>
            <a:off x="737850" y="1729225"/>
            <a:ext cx="3671100" cy="24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</a:rPr>
              <a:t>TWO WAYS: </a:t>
            </a:r>
            <a:endParaRPr sz="16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</a:rPr>
              <a:t>1 - collect data exactly like the original study</a:t>
            </a:r>
            <a:endParaRPr sz="16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</a:rPr>
              <a:t>2 - collect additional information to complement the original study</a:t>
            </a:r>
            <a:endParaRPr sz="1600">
              <a:solidFill>
                <a:srgbClr val="434343"/>
              </a:solidFill>
            </a:endParaRPr>
          </a:p>
        </p:txBody>
      </p:sp>
      <p:cxnSp>
        <p:nvCxnSpPr>
          <p:cNvPr id="230" name="Google Shape;230;p35"/>
          <p:cNvCxnSpPr/>
          <p:nvPr/>
        </p:nvCxnSpPr>
        <p:spPr>
          <a:xfrm>
            <a:off x="2203050" y="1597475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1" name="Google Shape;231;p35"/>
          <p:cNvPicPr preferRelativeResize="0"/>
          <p:nvPr/>
        </p:nvPicPr>
        <p:blipFill rotWithShape="1">
          <a:blip r:embed="rId3">
            <a:alphaModFix/>
          </a:blip>
          <a:srcRect l="43512"/>
          <a:stretch/>
        </p:blipFill>
        <p:spPr>
          <a:xfrm>
            <a:off x="5076825" y="0"/>
            <a:ext cx="406716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rPr>
              <a:t>6</a:t>
            </a:fld>
            <a:endParaRPr sz="1200">
              <a:solidFill>
                <a:srgbClr val="CCCCCC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-116550" y="2114850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Protection of participants</a:t>
            </a:r>
            <a:endParaRPr sz="2400"/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956273" y="3469550"/>
            <a:ext cx="3483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TIME EFFECTIVENESS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956271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COST EFFECTIVENESS</a:t>
            </a:r>
            <a:endParaRPr/>
          </a:p>
        </p:txBody>
      </p:sp>
      <p:sp>
        <p:nvSpPr>
          <p:cNvPr id="249" name="Google Shape;249;p3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  <p:pic>
        <p:nvPicPr>
          <p:cNvPr id="250" name="Google Shape;2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781249" y="780749"/>
            <a:ext cx="5150825" cy="357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/>
          <p:nvPr/>
        </p:nvSpPr>
        <p:spPr>
          <a:xfrm>
            <a:off x="5177125" y="212900"/>
            <a:ext cx="3742800" cy="4684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>
            <a:off x="4571997" y="3832425"/>
            <a:ext cx="762000" cy="1168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FFD969"/>
      </a:accent1>
      <a:accent2>
        <a:srgbClr val="FCE5A3"/>
      </a:accent2>
      <a:accent3>
        <a:srgbClr val="B88E13"/>
      </a:accent3>
      <a:accent4>
        <a:srgbClr val="8D711F"/>
      </a:accent4>
      <a:accent5>
        <a:srgbClr val="D3AA31"/>
      </a:accent5>
      <a:accent6>
        <a:srgbClr val="E9DBB1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Macintosh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Arvo</vt:lpstr>
      <vt:lpstr>Ubuntu Light</vt:lpstr>
      <vt:lpstr>Bodoni</vt:lpstr>
      <vt:lpstr>Proxima Nova Semibold</vt:lpstr>
      <vt:lpstr>Ubuntu</vt:lpstr>
      <vt:lpstr>Ubuntu Medium</vt:lpstr>
      <vt:lpstr>Proxima Nova</vt:lpstr>
      <vt:lpstr>Arial</vt:lpstr>
      <vt:lpstr>Minimal Charm</vt:lpstr>
      <vt:lpstr>SlidesGo Final Pages</vt:lpstr>
      <vt:lpstr>Secondary data</vt:lpstr>
      <vt:lpstr>Types of data</vt:lpstr>
      <vt:lpstr>Benefits of using secondary data</vt:lpstr>
      <vt:lpstr>Availability of information</vt:lpstr>
      <vt:lpstr>PowerPoint Presentation</vt:lpstr>
      <vt:lpstr>Replication</vt:lpstr>
      <vt:lpstr>Protection of participants</vt:lpstr>
      <vt:lpstr>TIME EFFECTIVENESS</vt:lpstr>
      <vt:lpstr>COST EFFECTIVENESS</vt:lpstr>
      <vt:lpstr>Large Datasets Data Scraping</vt:lpstr>
      <vt:lpstr>Sources of secondary data</vt:lpstr>
      <vt:lpstr>DISADVANTAGES?</vt:lpstr>
      <vt:lpstr>DISADVANTAGES OF USING SECONDARY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data</dc:title>
  <cp:lastModifiedBy>Bora Pajo</cp:lastModifiedBy>
  <cp:revision>1</cp:revision>
  <dcterms:modified xsi:type="dcterms:W3CDTF">2022-06-24T19:39:14Z</dcterms:modified>
</cp:coreProperties>
</file>